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40.xml" ContentType="application/vnd.openxmlformats-officedocument.presentationml.tags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1"/>
  </p:sldMasterIdLst>
  <p:notesMasterIdLst>
    <p:notesMasterId r:id="rId102"/>
  </p:notesMasterIdLst>
  <p:sldIdLst>
    <p:sldId id="257" r:id="rId2"/>
    <p:sldId id="258" r:id="rId3"/>
    <p:sldId id="259" r:id="rId4"/>
    <p:sldId id="260" r:id="rId5"/>
    <p:sldId id="261" r:id="rId6"/>
    <p:sldId id="262" r:id="rId7"/>
    <p:sldId id="272" r:id="rId8"/>
    <p:sldId id="273" r:id="rId9"/>
    <p:sldId id="274" r:id="rId10"/>
    <p:sldId id="275" r:id="rId11"/>
    <p:sldId id="277" r:id="rId12"/>
    <p:sldId id="304" r:id="rId13"/>
    <p:sldId id="367" r:id="rId14"/>
    <p:sldId id="278" r:id="rId15"/>
    <p:sldId id="280" r:id="rId16"/>
    <p:sldId id="281" r:id="rId17"/>
    <p:sldId id="282" r:id="rId18"/>
    <p:sldId id="283" r:id="rId19"/>
    <p:sldId id="363" r:id="rId20"/>
    <p:sldId id="365" r:id="rId21"/>
    <p:sldId id="284" r:id="rId22"/>
    <p:sldId id="285" r:id="rId23"/>
    <p:sldId id="286" r:id="rId24"/>
    <p:sldId id="287" r:id="rId25"/>
    <p:sldId id="289" r:id="rId26"/>
    <p:sldId id="290" r:id="rId27"/>
    <p:sldId id="294" r:id="rId28"/>
    <p:sldId id="295" r:id="rId29"/>
    <p:sldId id="264" r:id="rId30"/>
    <p:sldId id="271" r:id="rId31"/>
    <p:sldId id="265" r:id="rId32"/>
    <p:sldId id="356" r:id="rId33"/>
    <p:sldId id="357" r:id="rId34"/>
    <p:sldId id="359" r:id="rId35"/>
    <p:sldId id="360" r:id="rId36"/>
    <p:sldId id="361" r:id="rId37"/>
    <p:sldId id="296" r:id="rId38"/>
    <p:sldId id="355" r:id="rId39"/>
    <p:sldId id="308" r:id="rId40"/>
    <p:sldId id="300" r:id="rId41"/>
    <p:sldId id="301" r:id="rId42"/>
    <p:sldId id="303" r:id="rId43"/>
    <p:sldId id="305" r:id="rId44"/>
    <p:sldId id="378" r:id="rId45"/>
    <p:sldId id="385" r:id="rId46"/>
    <p:sldId id="386" r:id="rId47"/>
    <p:sldId id="387" r:id="rId48"/>
    <p:sldId id="388" r:id="rId49"/>
    <p:sldId id="389" r:id="rId50"/>
    <p:sldId id="390" r:id="rId51"/>
    <p:sldId id="391" r:id="rId52"/>
    <p:sldId id="392" r:id="rId53"/>
    <p:sldId id="393" r:id="rId54"/>
    <p:sldId id="394" r:id="rId55"/>
    <p:sldId id="395" r:id="rId56"/>
    <p:sldId id="396" r:id="rId57"/>
    <p:sldId id="397" r:id="rId58"/>
    <p:sldId id="398" r:id="rId59"/>
    <p:sldId id="399" r:id="rId60"/>
    <p:sldId id="400" r:id="rId61"/>
    <p:sldId id="320" r:id="rId62"/>
    <p:sldId id="350" r:id="rId63"/>
    <p:sldId id="329" r:id="rId64"/>
    <p:sldId id="349" r:id="rId65"/>
    <p:sldId id="351" r:id="rId66"/>
    <p:sldId id="352" r:id="rId67"/>
    <p:sldId id="321" r:id="rId68"/>
    <p:sldId id="322" r:id="rId69"/>
    <p:sldId id="338" r:id="rId70"/>
    <p:sldId id="331" r:id="rId71"/>
    <p:sldId id="332" r:id="rId72"/>
    <p:sldId id="333" r:id="rId73"/>
    <p:sldId id="337" r:id="rId74"/>
    <p:sldId id="335" r:id="rId75"/>
    <p:sldId id="336" r:id="rId76"/>
    <p:sldId id="339" r:id="rId77"/>
    <p:sldId id="354" r:id="rId78"/>
    <p:sldId id="340" r:id="rId79"/>
    <p:sldId id="377" r:id="rId80"/>
    <p:sldId id="341" r:id="rId81"/>
    <p:sldId id="375" r:id="rId82"/>
    <p:sldId id="379" r:id="rId83"/>
    <p:sldId id="384" r:id="rId84"/>
    <p:sldId id="381" r:id="rId85"/>
    <p:sldId id="382" r:id="rId86"/>
    <p:sldId id="383" r:id="rId87"/>
    <p:sldId id="323" r:id="rId88"/>
    <p:sldId id="376" r:id="rId89"/>
    <p:sldId id="324" r:id="rId90"/>
    <p:sldId id="327" r:id="rId91"/>
    <p:sldId id="326" r:id="rId92"/>
    <p:sldId id="362" r:id="rId93"/>
    <p:sldId id="401" r:id="rId94"/>
    <p:sldId id="319" r:id="rId95"/>
    <p:sldId id="263" r:id="rId96"/>
    <p:sldId id="366" r:id="rId97"/>
    <p:sldId id="368" r:id="rId98"/>
    <p:sldId id="369" r:id="rId99"/>
    <p:sldId id="370" r:id="rId100"/>
    <p:sldId id="371" r:id="rId101"/>
  </p:sldIdLst>
  <p:sldSz cx="12192000" cy="6858000"/>
  <p:notesSz cx="6858000" cy="9144000"/>
  <p:defaultTextStyle>
    <a:defPPr>
      <a:defRPr lang="en-US"/>
    </a:defPPr>
    <a:lvl1pPr marL="0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371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742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9113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484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85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226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97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0969" algn="l" defTabSz="932742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65C04A-E217-448A-ACE2-982ABC31C20D}">
          <p14:sldIdLst>
            <p14:sldId id="257"/>
            <p14:sldId id="258"/>
            <p14:sldId id="259"/>
            <p14:sldId id="260"/>
            <p14:sldId id="261"/>
            <p14:sldId id="262"/>
          </p14:sldIdLst>
        </p14:section>
        <p14:section name="TDD in a Nutshell" id="{81A1C30B-6422-4278-8E73-63CA4D9582CC}">
          <p14:sldIdLst>
            <p14:sldId id="272"/>
            <p14:sldId id="273"/>
            <p14:sldId id="274"/>
            <p14:sldId id="275"/>
            <p14:sldId id="277"/>
            <p14:sldId id="304"/>
            <p14:sldId id="367"/>
            <p14:sldId id="278"/>
            <p14:sldId id="280"/>
            <p14:sldId id="281"/>
            <p14:sldId id="282"/>
            <p14:sldId id="283"/>
            <p14:sldId id="363"/>
            <p14:sldId id="365"/>
            <p14:sldId id="284"/>
            <p14:sldId id="285"/>
            <p14:sldId id="286"/>
            <p14:sldId id="287"/>
            <p14:sldId id="289"/>
            <p14:sldId id="290"/>
            <p14:sldId id="294"/>
            <p14:sldId id="295"/>
          </p14:sldIdLst>
        </p14:section>
        <p14:section name="Types of Automated Tests" id="{EA76E341-FF0C-4F41-8ECE-D72E6D015804}">
          <p14:sldIdLst>
            <p14:sldId id="264"/>
            <p14:sldId id="271"/>
            <p14:sldId id="265"/>
            <p14:sldId id="356"/>
            <p14:sldId id="357"/>
            <p14:sldId id="359"/>
            <p14:sldId id="360"/>
            <p14:sldId id="361"/>
          </p14:sldIdLst>
        </p14:section>
        <p14:section name="Unit Testing and TDD" id="{C9DDF71C-4FD3-4F01-9BEF-C9407FD8670F}">
          <p14:sldIdLst>
            <p14:sldId id="296"/>
            <p14:sldId id="355"/>
            <p14:sldId id="308"/>
            <p14:sldId id="300"/>
            <p14:sldId id="301"/>
            <p14:sldId id="303"/>
            <p14:sldId id="305"/>
            <p14:sldId id="378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</p14:sldIdLst>
        </p14:section>
        <p14:section name="Qualities of Good Tests" id="{957615F9-6CFE-4FD8-B088-84F80172194C}">
          <p14:sldIdLst>
            <p14:sldId id="320"/>
            <p14:sldId id="350"/>
            <p14:sldId id="329"/>
            <p14:sldId id="349"/>
            <p14:sldId id="351"/>
            <p14:sldId id="352"/>
          </p14:sldIdLst>
        </p14:section>
        <p14:section name="Legacy Code" id="{9ABA639E-02D8-4750-8E29-45A468D1FD72}">
          <p14:sldIdLst>
            <p14:sldId id="321"/>
            <p14:sldId id="322"/>
            <p14:sldId id="338"/>
            <p14:sldId id="331"/>
            <p14:sldId id="332"/>
            <p14:sldId id="333"/>
            <p14:sldId id="337"/>
            <p14:sldId id="335"/>
            <p14:sldId id="336"/>
            <p14:sldId id="339"/>
            <p14:sldId id="354"/>
            <p14:sldId id="340"/>
            <p14:sldId id="377"/>
            <p14:sldId id="341"/>
            <p14:sldId id="375"/>
          </p14:sldIdLst>
        </p14:section>
        <p14:section name="Untitled Section" id="{D635F600-F3F9-46D2-B14D-0297DAB17674}">
          <p14:sldIdLst>
            <p14:sldId id="379"/>
            <p14:sldId id="384"/>
            <p14:sldId id="381"/>
            <p14:sldId id="382"/>
            <p14:sldId id="383"/>
          </p14:sldIdLst>
        </p14:section>
        <p14:section name="Extending TDD" id="{AEADDA3C-8193-4681-B93E-F31F7EA876EF}">
          <p14:sldIdLst>
            <p14:sldId id="323"/>
            <p14:sldId id="376"/>
            <p14:sldId id="324"/>
            <p14:sldId id="327"/>
            <p14:sldId id="326"/>
            <p14:sldId id="362"/>
            <p14:sldId id="401"/>
            <p14:sldId id="319"/>
            <p14:sldId id="263"/>
          </p14:sldIdLst>
        </p14:section>
        <p14:section name="Misc" id="{9DCEBCA5-E575-4C34-BCF2-71372B141ECF}">
          <p14:sldIdLst>
            <p14:sldId id="366"/>
            <p14:sldId id="368"/>
            <p14:sldId id="369"/>
            <p14:sldId id="370"/>
            <p14:sldId id="3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8BDD"/>
    <a:srgbClr val="68217A"/>
    <a:srgbClr val="9B4F96"/>
    <a:srgbClr val="D2D2D2"/>
    <a:srgbClr val="009E49"/>
    <a:srgbClr val="107C10"/>
    <a:srgbClr val="505050"/>
    <a:srgbClr val="7FBA00"/>
    <a:srgbClr val="008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834" autoAdjust="0"/>
    <p:restoredTop sz="67481" autoAdjust="0"/>
  </p:normalViewPr>
  <p:slideViewPr>
    <p:cSldViewPr snapToGrid="0">
      <p:cViewPr varScale="1">
        <p:scale>
          <a:sx n="58" d="100"/>
          <a:sy n="58" d="100"/>
        </p:scale>
        <p:origin x="1104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71B47A-1875-411B-8834-47E93489C29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2D5F-6BFC-49BC-83B9-53F4C89BD67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FC3C2F36-96BB-4B49-A038-AFD8CB02476F}" type="parTrans" cxnId="{5B0FBADD-C09A-4621-92CF-F6AD3F52FA85}">
      <dgm:prSet/>
      <dgm:spPr/>
      <dgm:t>
        <a:bodyPr/>
        <a:lstStyle/>
        <a:p>
          <a:endParaRPr lang="en-US"/>
        </a:p>
      </dgm:t>
    </dgm:pt>
    <dgm:pt modelId="{B4542779-BA24-4981-9307-298ACA0AF06A}" type="sibTrans" cxnId="{5B0FBADD-C09A-4621-92CF-F6AD3F52FA85}">
      <dgm:prSet/>
      <dgm:spPr/>
      <dgm:t>
        <a:bodyPr/>
        <a:lstStyle/>
        <a:p>
          <a:endParaRPr lang="en-US"/>
        </a:p>
      </dgm:t>
    </dgm:pt>
    <dgm:pt modelId="{E591B950-B575-485C-8564-6D488751A175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77B6B356-66D3-4D00-BE90-D02C2AD42226}" type="parTrans" cxnId="{F340D6EC-01C0-49AC-BAA4-8EB0C7A41F26}">
      <dgm:prSet/>
      <dgm:spPr/>
      <dgm:t>
        <a:bodyPr/>
        <a:lstStyle/>
        <a:p>
          <a:endParaRPr lang="en-US"/>
        </a:p>
      </dgm:t>
    </dgm:pt>
    <dgm:pt modelId="{A3E415AD-A2BA-433C-8DB8-90EC5BEFE876}" type="sibTrans" cxnId="{F340D6EC-01C0-49AC-BAA4-8EB0C7A41F26}">
      <dgm:prSet/>
      <dgm:spPr/>
      <dgm:t>
        <a:bodyPr/>
        <a:lstStyle/>
        <a:p>
          <a:endParaRPr lang="en-US"/>
        </a:p>
      </dgm:t>
    </dgm:pt>
    <dgm:pt modelId="{C7258CCC-8351-4DC9-9744-636ACE4D4FF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D01A149A-85BA-4FFD-913D-1C7C59F6F091}" type="parTrans" cxnId="{F5E0FA79-8BD7-4F40-B902-018584CECFB4}">
      <dgm:prSet/>
      <dgm:spPr/>
      <dgm:t>
        <a:bodyPr/>
        <a:lstStyle/>
        <a:p>
          <a:endParaRPr lang="en-US"/>
        </a:p>
      </dgm:t>
    </dgm:pt>
    <dgm:pt modelId="{B4A176B5-C1F5-488D-ABFF-4EF66D8AAB04}" type="sibTrans" cxnId="{F5E0FA79-8BD7-4F40-B902-018584CECFB4}">
      <dgm:prSet/>
      <dgm:spPr/>
      <dgm:t>
        <a:bodyPr/>
        <a:lstStyle/>
        <a:p>
          <a:endParaRPr lang="en-US"/>
        </a:p>
      </dgm:t>
    </dgm:pt>
    <dgm:pt modelId="{91525562-6E9A-4704-8E74-04AB072F8B55}" type="pres">
      <dgm:prSet presAssocID="{C971B47A-1875-411B-8834-47E93489C29F}" presName="cycle" presStyleCnt="0">
        <dgm:presLayoutVars>
          <dgm:dir/>
          <dgm:resizeHandles val="exact"/>
        </dgm:presLayoutVars>
      </dgm:prSet>
      <dgm:spPr/>
    </dgm:pt>
    <dgm:pt modelId="{32137E77-42EA-451D-B028-AB183F1CC3F4}" type="pres">
      <dgm:prSet presAssocID="{FE272D5F-6BFC-49BC-83B9-53F4C89BD674}" presName="node" presStyleLbl="node1" presStyleIdx="0" presStyleCnt="3">
        <dgm:presLayoutVars>
          <dgm:bulletEnabled val="1"/>
        </dgm:presLayoutVars>
      </dgm:prSet>
      <dgm:spPr/>
    </dgm:pt>
    <dgm:pt modelId="{341EC35C-58FF-420A-A8E9-59BA354A9344}" type="pres">
      <dgm:prSet presAssocID="{B4542779-BA24-4981-9307-298ACA0AF06A}" presName="sibTrans" presStyleLbl="sibTrans2D1" presStyleIdx="0" presStyleCnt="3"/>
      <dgm:spPr/>
    </dgm:pt>
    <dgm:pt modelId="{4BB8E5F7-CD4D-45B3-A67D-4316A63A9B3A}" type="pres">
      <dgm:prSet presAssocID="{B4542779-BA24-4981-9307-298ACA0AF06A}" presName="connectorText" presStyleLbl="sibTrans2D1" presStyleIdx="0" presStyleCnt="3"/>
      <dgm:spPr/>
    </dgm:pt>
    <dgm:pt modelId="{A016E5C5-6C3A-4C06-A04F-D8F46AD28743}" type="pres">
      <dgm:prSet presAssocID="{E591B950-B575-485C-8564-6D488751A175}" presName="node" presStyleLbl="node1" presStyleIdx="1" presStyleCnt="3">
        <dgm:presLayoutVars>
          <dgm:bulletEnabled val="1"/>
        </dgm:presLayoutVars>
      </dgm:prSet>
      <dgm:spPr/>
    </dgm:pt>
    <dgm:pt modelId="{8DF4660A-2381-488A-A2CB-A42539277B74}" type="pres">
      <dgm:prSet presAssocID="{A3E415AD-A2BA-433C-8DB8-90EC5BEFE876}" presName="sibTrans" presStyleLbl="sibTrans2D1" presStyleIdx="1" presStyleCnt="3"/>
      <dgm:spPr/>
    </dgm:pt>
    <dgm:pt modelId="{4FAACB95-BD92-45D3-B342-4BF7A49E7F7A}" type="pres">
      <dgm:prSet presAssocID="{A3E415AD-A2BA-433C-8DB8-90EC5BEFE876}" presName="connectorText" presStyleLbl="sibTrans2D1" presStyleIdx="1" presStyleCnt="3"/>
      <dgm:spPr/>
    </dgm:pt>
    <dgm:pt modelId="{58427B36-91A0-41D2-A11C-92D185FFD19E}" type="pres">
      <dgm:prSet presAssocID="{C7258CCC-8351-4DC9-9744-636ACE4D4FFF}" presName="node" presStyleLbl="node1" presStyleIdx="2" presStyleCnt="3">
        <dgm:presLayoutVars>
          <dgm:bulletEnabled val="1"/>
        </dgm:presLayoutVars>
      </dgm:prSet>
      <dgm:spPr/>
    </dgm:pt>
    <dgm:pt modelId="{D88BF18A-B3BB-4BAB-8EDC-A147470696D8}" type="pres">
      <dgm:prSet presAssocID="{B4A176B5-C1F5-488D-ABFF-4EF66D8AAB04}" presName="sibTrans" presStyleLbl="sibTrans2D1" presStyleIdx="2" presStyleCnt="3"/>
      <dgm:spPr/>
    </dgm:pt>
    <dgm:pt modelId="{35931AE3-FD30-4A1F-A9DF-0C5D1B676901}" type="pres">
      <dgm:prSet presAssocID="{B4A176B5-C1F5-488D-ABFF-4EF66D8AAB04}" presName="connectorText" presStyleLbl="sibTrans2D1" presStyleIdx="2" presStyleCnt="3"/>
      <dgm:spPr/>
    </dgm:pt>
  </dgm:ptLst>
  <dgm:cxnLst>
    <dgm:cxn modelId="{C62115F7-8454-4E84-9DA8-C8B722DC412E}" type="presOf" srcId="{B4542779-BA24-4981-9307-298ACA0AF06A}" destId="{341EC35C-58FF-420A-A8E9-59BA354A9344}" srcOrd="0" destOrd="0" presId="urn:microsoft.com/office/officeart/2005/8/layout/cycle2"/>
    <dgm:cxn modelId="{AE50AEB3-0994-4056-9276-072E774674BD}" type="presOf" srcId="{B4542779-BA24-4981-9307-298ACA0AF06A}" destId="{4BB8E5F7-CD4D-45B3-A67D-4316A63A9B3A}" srcOrd="1" destOrd="0" presId="urn:microsoft.com/office/officeart/2005/8/layout/cycle2"/>
    <dgm:cxn modelId="{BECD25B4-F060-479C-9CC8-708DFF110FD7}" type="presOf" srcId="{B4A176B5-C1F5-488D-ABFF-4EF66D8AAB04}" destId="{D88BF18A-B3BB-4BAB-8EDC-A147470696D8}" srcOrd="0" destOrd="0" presId="urn:microsoft.com/office/officeart/2005/8/layout/cycle2"/>
    <dgm:cxn modelId="{E7437CA2-CAF1-4DEC-BCDB-458A04766363}" type="presOf" srcId="{B4A176B5-C1F5-488D-ABFF-4EF66D8AAB04}" destId="{35931AE3-FD30-4A1F-A9DF-0C5D1B676901}" srcOrd="1" destOrd="0" presId="urn:microsoft.com/office/officeart/2005/8/layout/cycle2"/>
    <dgm:cxn modelId="{8CBFFF67-3A0C-4BAE-9040-4CDC21A3BDCF}" type="presOf" srcId="{A3E415AD-A2BA-433C-8DB8-90EC5BEFE876}" destId="{8DF4660A-2381-488A-A2CB-A42539277B74}" srcOrd="0" destOrd="0" presId="urn:microsoft.com/office/officeart/2005/8/layout/cycle2"/>
    <dgm:cxn modelId="{F340D6EC-01C0-49AC-BAA4-8EB0C7A41F26}" srcId="{C971B47A-1875-411B-8834-47E93489C29F}" destId="{E591B950-B575-485C-8564-6D488751A175}" srcOrd="1" destOrd="0" parTransId="{77B6B356-66D3-4D00-BE90-D02C2AD42226}" sibTransId="{A3E415AD-A2BA-433C-8DB8-90EC5BEFE876}"/>
    <dgm:cxn modelId="{F5E0FA79-8BD7-4F40-B902-018584CECFB4}" srcId="{C971B47A-1875-411B-8834-47E93489C29F}" destId="{C7258CCC-8351-4DC9-9744-636ACE4D4FFF}" srcOrd="2" destOrd="0" parTransId="{D01A149A-85BA-4FFD-913D-1C7C59F6F091}" sibTransId="{B4A176B5-C1F5-488D-ABFF-4EF66D8AAB04}"/>
    <dgm:cxn modelId="{6EFDCD2F-2333-4A75-ABA7-E7509F596C97}" type="presOf" srcId="{A3E415AD-A2BA-433C-8DB8-90EC5BEFE876}" destId="{4FAACB95-BD92-45D3-B342-4BF7A49E7F7A}" srcOrd="1" destOrd="0" presId="urn:microsoft.com/office/officeart/2005/8/layout/cycle2"/>
    <dgm:cxn modelId="{3F2EEE5E-E8EB-4164-96DC-9C9EE60534B4}" type="presOf" srcId="{E591B950-B575-485C-8564-6D488751A175}" destId="{A016E5C5-6C3A-4C06-A04F-D8F46AD28743}" srcOrd="0" destOrd="0" presId="urn:microsoft.com/office/officeart/2005/8/layout/cycle2"/>
    <dgm:cxn modelId="{B32F414A-1EA1-4741-9A22-7636E7DECBCE}" type="presOf" srcId="{FE272D5F-6BFC-49BC-83B9-53F4C89BD674}" destId="{32137E77-42EA-451D-B028-AB183F1CC3F4}" srcOrd="0" destOrd="0" presId="urn:microsoft.com/office/officeart/2005/8/layout/cycle2"/>
    <dgm:cxn modelId="{255B3C2C-A587-4FF1-9973-D1C85F3923C9}" type="presOf" srcId="{C971B47A-1875-411B-8834-47E93489C29F}" destId="{91525562-6E9A-4704-8E74-04AB072F8B55}" srcOrd="0" destOrd="0" presId="urn:microsoft.com/office/officeart/2005/8/layout/cycle2"/>
    <dgm:cxn modelId="{7CBDB92B-687B-4277-AA80-93148FA0E79F}" type="presOf" srcId="{C7258CCC-8351-4DC9-9744-636ACE4D4FFF}" destId="{58427B36-91A0-41D2-A11C-92D185FFD19E}" srcOrd="0" destOrd="0" presId="urn:microsoft.com/office/officeart/2005/8/layout/cycle2"/>
    <dgm:cxn modelId="{5B0FBADD-C09A-4621-92CF-F6AD3F52FA85}" srcId="{C971B47A-1875-411B-8834-47E93489C29F}" destId="{FE272D5F-6BFC-49BC-83B9-53F4C89BD674}" srcOrd="0" destOrd="0" parTransId="{FC3C2F36-96BB-4B49-A038-AFD8CB02476F}" sibTransId="{B4542779-BA24-4981-9307-298ACA0AF06A}"/>
    <dgm:cxn modelId="{24359C1E-E3D0-4775-A4BF-EA1BBD87A170}" type="presParOf" srcId="{91525562-6E9A-4704-8E74-04AB072F8B55}" destId="{32137E77-42EA-451D-B028-AB183F1CC3F4}" srcOrd="0" destOrd="0" presId="urn:microsoft.com/office/officeart/2005/8/layout/cycle2"/>
    <dgm:cxn modelId="{29392511-99F1-41E0-8A33-DADC09D9BFB9}" type="presParOf" srcId="{91525562-6E9A-4704-8E74-04AB072F8B55}" destId="{341EC35C-58FF-420A-A8E9-59BA354A9344}" srcOrd="1" destOrd="0" presId="urn:microsoft.com/office/officeart/2005/8/layout/cycle2"/>
    <dgm:cxn modelId="{0AA7FCE4-E19A-465B-8151-60C8BB10A5A7}" type="presParOf" srcId="{341EC35C-58FF-420A-A8E9-59BA354A9344}" destId="{4BB8E5F7-CD4D-45B3-A67D-4316A63A9B3A}" srcOrd="0" destOrd="0" presId="urn:microsoft.com/office/officeart/2005/8/layout/cycle2"/>
    <dgm:cxn modelId="{2C09A66E-C620-4153-B6D7-1EC2BE6C2DA3}" type="presParOf" srcId="{91525562-6E9A-4704-8E74-04AB072F8B55}" destId="{A016E5C5-6C3A-4C06-A04F-D8F46AD28743}" srcOrd="2" destOrd="0" presId="urn:microsoft.com/office/officeart/2005/8/layout/cycle2"/>
    <dgm:cxn modelId="{DC1B4B65-4305-4DF9-A91F-28A1D201E10C}" type="presParOf" srcId="{91525562-6E9A-4704-8E74-04AB072F8B55}" destId="{8DF4660A-2381-488A-A2CB-A42539277B74}" srcOrd="3" destOrd="0" presId="urn:microsoft.com/office/officeart/2005/8/layout/cycle2"/>
    <dgm:cxn modelId="{80B16248-9314-4333-81CD-9ECFF9FAD298}" type="presParOf" srcId="{8DF4660A-2381-488A-A2CB-A42539277B74}" destId="{4FAACB95-BD92-45D3-B342-4BF7A49E7F7A}" srcOrd="0" destOrd="0" presId="urn:microsoft.com/office/officeart/2005/8/layout/cycle2"/>
    <dgm:cxn modelId="{7DFCB124-97F0-4FB8-B2AB-719A22AFEC20}" type="presParOf" srcId="{91525562-6E9A-4704-8E74-04AB072F8B55}" destId="{58427B36-91A0-41D2-A11C-92D185FFD19E}" srcOrd="4" destOrd="0" presId="urn:microsoft.com/office/officeart/2005/8/layout/cycle2"/>
    <dgm:cxn modelId="{9C0E03C3-8EBD-47F2-B0E8-0E83F13597DD}" type="presParOf" srcId="{91525562-6E9A-4704-8E74-04AB072F8B55}" destId="{D88BF18A-B3BB-4BAB-8EDC-A147470696D8}" srcOrd="5" destOrd="0" presId="urn:microsoft.com/office/officeart/2005/8/layout/cycle2"/>
    <dgm:cxn modelId="{B1A70C2E-D681-48A3-8C03-E148488FB516}" type="presParOf" srcId="{D88BF18A-B3BB-4BAB-8EDC-A147470696D8}" destId="{35931AE3-FD30-4A1F-A9DF-0C5D1B6769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0EDBEA5-480C-4D17-A04B-446698E571C6}" type="doc">
      <dgm:prSet loTypeId="urn:microsoft.com/office/officeart/2005/8/layout/cycle3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82BFF45-1B8F-4B55-B5C5-C1F5AB094510}">
      <dgm:prSet phldrT="[Text]"/>
      <dgm:spPr/>
      <dgm:t>
        <a:bodyPr/>
        <a:lstStyle/>
        <a:p>
          <a:r>
            <a:rPr lang="en-US" dirty="0"/>
            <a:t>Write a new test</a:t>
          </a:r>
        </a:p>
      </dgm:t>
    </dgm:pt>
    <dgm:pt modelId="{71BED2F3-3158-4E12-9CFA-D2A52EE4E05A}" type="parTrans" cxnId="{3A922966-8C4E-46EF-8859-01ABD81739E6}">
      <dgm:prSet/>
      <dgm:spPr/>
      <dgm:t>
        <a:bodyPr/>
        <a:lstStyle/>
        <a:p>
          <a:endParaRPr lang="en-US"/>
        </a:p>
      </dgm:t>
    </dgm:pt>
    <dgm:pt modelId="{0FC6C179-39E7-45D6-B5F7-7F67FB48F0D0}" type="sibTrans" cxnId="{3A922966-8C4E-46EF-8859-01ABD81739E6}">
      <dgm:prSet/>
      <dgm:spPr/>
      <dgm:t>
        <a:bodyPr/>
        <a:lstStyle/>
        <a:p>
          <a:endParaRPr lang="en-US"/>
        </a:p>
      </dgm:t>
    </dgm:pt>
    <dgm:pt modelId="{5DB4EC51-22F7-4AB0-BC75-F0047F53FBF4}">
      <dgm:prSet phldrT="[Text]"/>
      <dgm:spPr/>
      <dgm:t>
        <a:bodyPr/>
        <a:lstStyle/>
        <a:p>
          <a:r>
            <a:rPr lang="en-US" dirty="0"/>
            <a:t>Compile</a:t>
          </a:r>
        </a:p>
      </dgm:t>
    </dgm:pt>
    <dgm:pt modelId="{51EC5C88-BC94-472E-8FD2-E8E3E65EB3B3}" type="parTrans" cxnId="{CB1778DD-3250-40E9-A31C-1409BD5A3A09}">
      <dgm:prSet/>
      <dgm:spPr/>
      <dgm:t>
        <a:bodyPr/>
        <a:lstStyle/>
        <a:p>
          <a:endParaRPr lang="en-US"/>
        </a:p>
      </dgm:t>
    </dgm:pt>
    <dgm:pt modelId="{CAE2579B-3F40-41D2-B75E-9A54C1CD078E}" type="sibTrans" cxnId="{CB1778DD-3250-40E9-A31C-1409BD5A3A09}">
      <dgm:prSet/>
      <dgm:spPr/>
      <dgm:t>
        <a:bodyPr/>
        <a:lstStyle/>
        <a:p>
          <a:endParaRPr lang="en-US"/>
        </a:p>
      </dgm:t>
    </dgm:pt>
    <dgm:pt modelId="{591AB8B0-5B62-4C94-831E-370323CB9BEC}">
      <dgm:prSet phldrT="[Text]"/>
      <dgm:spPr/>
      <dgm:t>
        <a:bodyPr/>
        <a:lstStyle/>
        <a:p>
          <a:r>
            <a:rPr lang="en-US" dirty="0"/>
            <a:t>Fix compile errors</a:t>
          </a:r>
        </a:p>
      </dgm:t>
    </dgm:pt>
    <dgm:pt modelId="{8D0F8999-ABBF-40B5-A3C1-98206AFA466F}" type="parTrans" cxnId="{D90944D3-883E-4502-960B-C7699BC7646B}">
      <dgm:prSet/>
      <dgm:spPr/>
      <dgm:t>
        <a:bodyPr/>
        <a:lstStyle/>
        <a:p>
          <a:endParaRPr lang="en-US"/>
        </a:p>
      </dgm:t>
    </dgm:pt>
    <dgm:pt modelId="{3D0B9850-80CC-4A33-9DDC-7F8013C4258B}" type="sibTrans" cxnId="{D90944D3-883E-4502-960B-C7699BC7646B}">
      <dgm:prSet/>
      <dgm:spPr/>
      <dgm:t>
        <a:bodyPr/>
        <a:lstStyle/>
        <a:p>
          <a:endParaRPr lang="en-US"/>
        </a:p>
      </dgm:t>
    </dgm:pt>
    <dgm:pt modelId="{A13B9B89-6BC2-4E63-BB06-AE21FC60FB58}">
      <dgm:prSet phldrT="[Text]"/>
      <dgm:spPr/>
      <dgm:t>
        <a:bodyPr/>
        <a:lstStyle/>
        <a:p>
          <a:r>
            <a:rPr lang="en-US" dirty="0"/>
            <a:t>Run the test  (Fails)</a:t>
          </a:r>
        </a:p>
      </dgm:t>
    </dgm:pt>
    <dgm:pt modelId="{D5C80EC0-90BA-4B2A-AF7E-7E7506CB7498}" type="parTrans" cxnId="{F4D7BDBC-91E0-497B-9BE6-A2A168C1D35C}">
      <dgm:prSet/>
      <dgm:spPr/>
      <dgm:t>
        <a:bodyPr/>
        <a:lstStyle/>
        <a:p>
          <a:endParaRPr lang="en-US"/>
        </a:p>
      </dgm:t>
    </dgm:pt>
    <dgm:pt modelId="{B1AA6581-552D-4FDA-B500-34D10E829C0C}" type="sibTrans" cxnId="{F4D7BDBC-91E0-497B-9BE6-A2A168C1D35C}">
      <dgm:prSet/>
      <dgm:spPr/>
      <dgm:t>
        <a:bodyPr/>
        <a:lstStyle/>
        <a:p>
          <a:endParaRPr lang="en-US"/>
        </a:p>
      </dgm:t>
    </dgm:pt>
    <dgm:pt modelId="{E8C8BD1D-C939-4FC1-80D4-57EAD882D196}">
      <dgm:prSet phldrT="[Text]"/>
      <dgm:spPr/>
      <dgm:t>
        <a:bodyPr/>
        <a:lstStyle/>
        <a:p>
          <a:r>
            <a:rPr lang="en-US" dirty="0"/>
            <a:t>Write the target code</a:t>
          </a:r>
        </a:p>
      </dgm:t>
    </dgm:pt>
    <dgm:pt modelId="{1AA487B5-C802-43C9-8675-6BD3F5679A29}" type="parTrans" cxnId="{E6FA85E3-39E0-481D-872D-BA34DC68AFE3}">
      <dgm:prSet/>
      <dgm:spPr/>
      <dgm:t>
        <a:bodyPr/>
        <a:lstStyle/>
        <a:p>
          <a:endParaRPr lang="en-US"/>
        </a:p>
      </dgm:t>
    </dgm:pt>
    <dgm:pt modelId="{0045964C-7392-48DA-9E5A-33FCB8712D77}" type="sibTrans" cxnId="{E6FA85E3-39E0-481D-872D-BA34DC68AFE3}">
      <dgm:prSet/>
      <dgm:spPr/>
      <dgm:t>
        <a:bodyPr/>
        <a:lstStyle/>
        <a:p>
          <a:endParaRPr lang="en-US"/>
        </a:p>
      </dgm:t>
    </dgm:pt>
    <dgm:pt modelId="{094BE09B-2D57-4E89-AACC-52C214511EE0}">
      <dgm:prSet phldrT="[Text]"/>
      <dgm:spPr/>
      <dgm:t>
        <a:bodyPr/>
        <a:lstStyle/>
        <a:p>
          <a:r>
            <a:rPr lang="en-US" dirty="0"/>
            <a:t>Run the test (Pass)</a:t>
          </a:r>
        </a:p>
      </dgm:t>
    </dgm:pt>
    <dgm:pt modelId="{E347FE8E-932D-4FA5-8EF5-5B3A36FAD467}" type="parTrans" cxnId="{61E2362D-C31A-4AF4-93A0-226E3DF35787}">
      <dgm:prSet/>
      <dgm:spPr/>
      <dgm:t>
        <a:bodyPr/>
        <a:lstStyle/>
        <a:p>
          <a:endParaRPr lang="en-US"/>
        </a:p>
      </dgm:t>
    </dgm:pt>
    <dgm:pt modelId="{9747724E-F6E9-4334-B2ED-0DBDAF2C4342}" type="sibTrans" cxnId="{61E2362D-C31A-4AF4-93A0-226E3DF35787}">
      <dgm:prSet/>
      <dgm:spPr/>
      <dgm:t>
        <a:bodyPr/>
        <a:lstStyle/>
        <a:p>
          <a:endParaRPr lang="en-US"/>
        </a:p>
      </dgm:t>
    </dgm:pt>
    <dgm:pt modelId="{ED1CE2D0-9FE4-4305-B95A-F5EF9DC3FAE7}">
      <dgm:prSet phldrT="[Text]"/>
      <dgm:spPr/>
      <dgm:t>
        <a:bodyPr/>
        <a:lstStyle/>
        <a:p>
          <a:r>
            <a:rPr lang="en-US" dirty="0"/>
            <a:t>Refactor as needed</a:t>
          </a:r>
        </a:p>
      </dgm:t>
    </dgm:pt>
    <dgm:pt modelId="{6F418B64-2BD5-42C8-A162-5276AFC17978}" type="parTrans" cxnId="{D420E53C-89D5-44EB-A1B5-D71DE65110E9}">
      <dgm:prSet/>
      <dgm:spPr/>
      <dgm:t>
        <a:bodyPr/>
        <a:lstStyle/>
        <a:p>
          <a:endParaRPr lang="en-US"/>
        </a:p>
      </dgm:t>
    </dgm:pt>
    <dgm:pt modelId="{56743D79-11FC-48E7-95A7-E5073160C029}" type="sibTrans" cxnId="{D420E53C-89D5-44EB-A1B5-D71DE65110E9}">
      <dgm:prSet/>
      <dgm:spPr/>
      <dgm:t>
        <a:bodyPr/>
        <a:lstStyle/>
        <a:p>
          <a:endParaRPr lang="en-US"/>
        </a:p>
      </dgm:t>
    </dgm:pt>
    <dgm:pt modelId="{92D1AB53-47BF-4F38-9399-3AD66A4D3430}" type="pres">
      <dgm:prSet presAssocID="{90EDBEA5-480C-4D17-A04B-446698E571C6}" presName="Name0" presStyleCnt="0">
        <dgm:presLayoutVars>
          <dgm:dir/>
          <dgm:resizeHandles val="exact"/>
        </dgm:presLayoutVars>
      </dgm:prSet>
      <dgm:spPr/>
    </dgm:pt>
    <dgm:pt modelId="{99312E7A-23AD-4F10-AB50-1C49DBD8CF56}" type="pres">
      <dgm:prSet presAssocID="{90EDBEA5-480C-4D17-A04B-446698E571C6}" presName="cycle" presStyleCnt="0"/>
      <dgm:spPr/>
    </dgm:pt>
    <dgm:pt modelId="{7C991D53-5DAA-49A2-A93A-E6395991D398}" type="pres">
      <dgm:prSet presAssocID="{782BFF45-1B8F-4B55-B5C5-C1F5AB094510}" presName="nodeFirstNode" presStyleLbl="node1" presStyleIdx="0" presStyleCnt="7">
        <dgm:presLayoutVars>
          <dgm:bulletEnabled val="1"/>
        </dgm:presLayoutVars>
      </dgm:prSet>
      <dgm:spPr/>
    </dgm:pt>
    <dgm:pt modelId="{7D13EE65-4178-4BC4-AC81-A0E1476436EC}" type="pres">
      <dgm:prSet presAssocID="{0FC6C179-39E7-45D6-B5F7-7F67FB48F0D0}" presName="sibTransFirstNode" presStyleLbl="bgShp" presStyleIdx="0" presStyleCnt="1"/>
      <dgm:spPr/>
    </dgm:pt>
    <dgm:pt modelId="{BD9ED893-0F25-415E-B7AB-761430421878}" type="pres">
      <dgm:prSet presAssocID="{5DB4EC51-22F7-4AB0-BC75-F0047F53FBF4}" presName="nodeFollowingNodes" presStyleLbl="node1" presStyleIdx="1" presStyleCnt="7">
        <dgm:presLayoutVars>
          <dgm:bulletEnabled val="1"/>
        </dgm:presLayoutVars>
      </dgm:prSet>
      <dgm:spPr/>
    </dgm:pt>
    <dgm:pt modelId="{3894B277-610D-482C-AB35-DF8946B447A5}" type="pres">
      <dgm:prSet presAssocID="{591AB8B0-5B62-4C94-831E-370323CB9BEC}" presName="nodeFollowingNodes" presStyleLbl="node1" presStyleIdx="2" presStyleCnt="7">
        <dgm:presLayoutVars>
          <dgm:bulletEnabled val="1"/>
        </dgm:presLayoutVars>
      </dgm:prSet>
      <dgm:spPr/>
    </dgm:pt>
    <dgm:pt modelId="{B4F770BF-0EEB-4BD1-8B28-636A8A41D0B6}" type="pres">
      <dgm:prSet presAssocID="{A13B9B89-6BC2-4E63-BB06-AE21FC60FB58}" presName="nodeFollowingNodes" presStyleLbl="node1" presStyleIdx="3" presStyleCnt="7">
        <dgm:presLayoutVars>
          <dgm:bulletEnabled val="1"/>
        </dgm:presLayoutVars>
      </dgm:prSet>
      <dgm:spPr/>
    </dgm:pt>
    <dgm:pt modelId="{7797D3D0-A9C8-4477-A94C-C5E4A3E0A7A5}" type="pres">
      <dgm:prSet presAssocID="{E8C8BD1D-C939-4FC1-80D4-57EAD882D196}" presName="nodeFollowingNodes" presStyleLbl="node1" presStyleIdx="4" presStyleCnt="7">
        <dgm:presLayoutVars>
          <dgm:bulletEnabled val="1"/>
        </dgm:presLayoutVars>
      </dgm:prSet>
      <dgm:spPr/>
    </dgm:pt>
    <dgm:pt modelId="{B6F0BE04-A5E4-4B7E-89BB-492EC23C228E}" type="pres">
      <dgm:prSet presAssocID="{094BE09B-2D57-4E89-AACC-52C214511EE0}" presName="nodeFollowingNodes" presStyleLbl="node1" presStyleIdx="5" presStyleCnt="7">
        <dgm:presLayoutVars>
          <dgm:bulletEnabled val="1"/>
        </dgm:presLayoutVars>
      </dgm:prSet>
      <dgm:spPr/>
    </dgm:pt>
    <dgm:pt modelId="{628A50A1-6210-4EAD-A56C-01339FCBBC3D}" type="pres">
      <dgm:prSet presAssocID="{ED1CE2D0-9FE4-4305-B95A-F5EF9DC3FAE7}" presName="nodeFollowingNodes" presStyleLbl="node1" presStyleIdx="6" presStyleCnt="7">
        <dgm:presLayoutVars>
          <dgm:bulletEnabled val="1"/>
        </dgm:presLayoutVars>
      </dgm:prSet>
      <dgm:spPr/>
    </dgm:pt>
  </dgm:ptLst>
  <dgm:cxnLst>
    <dgm:cxn modelId="{DFA2B3D0-51BA-46A9-A944-52569588F925}" type="presOf" srcId="{782BFF45-1B8F-4B55-B5C5-C1F5AB094510}" destId="{7C991D53-5DAA-49A2-A93A-E6395991D398}" srcOrd="0" destOrd="0" presId="urn:microsoft.com/office/officeart/2005/8/layout/cycle3"/>
    <dgm:cxn modelId="{F4D7BDBC-91E0-497B-9BE6-A2A168C1D35C}" srcId="{90EDBEA5-480C-4D17-A04B-446698E571C6}" destId="{A13B9B89-6BC2-4E63-BB06-AE21FC60FB58}" srcOrd="3" destOrd="0" parTransId="{D5C80EC0-90BA-4B2A-AF7E-7E7506CB7498}" sibTransId="{B1AA6581-552D-4FDA-B500-34D10E829C0C}"/>
    <dgm:cxn modelId="{D90944D3-883E-4502-960B-C7699BC7646B}" srcId="{90EDBEA5-480C-4D17-A04B-446698E571C6}" destId="{591AB8B0-5B62-4C94-831E-370323CB9BEC}" srcOrd="2" destOrd="0" parTransId="{8D0F8999-ABBF-40B5-A3C1-98206AFA466F}" sibTransId="{3D0B9850-80CC-4A33-9DDC-7F8013C4258B}"/>
    <dgm:cxn modelId="{3A922966-8C4E-46EF-8859-01ABD81739E6}" srcId="{90EDBEA5-480C-4D17-A04B-446698E571C6}" destId="{782BFF45-1B8F-4B55-B5C5-C1F5AB094510}" srcOrd="0" destOrd="0" parTransId="{71BED2F3-3158-4E12-9CFA-D2A52EE4E05A}" sibTransId="{0FC6C179-39E7-45D6-B5F7-7F67FB48F0D0}"/>
    <dgm:cxn modelId="{C0778E6D-AA60-4A79-9D14-1F716AF85B47}" type="presOf" srcId="{ED1CE2D0-9FE4-4305-B95A-F5EF9DC3FAE7}" destId="{628A50A1-6210-4EAD-A56C-01339FCBBC3D}" srcOrd="0" destOrd="0" presId="urn:microsoft.com/office/officeart/2005/8/layout/cycle3"/>
    <dgm:cxn modelId="{D420E53C-89D5-44EB-A1B5-D71DE65110E9}" srcId="{90EDBEA5-480C-4D17-A04B-446698E571C6}" destId="{ED1CE2D0-9FE4-4305-B95A-F5EF9DC3FAE7}" srcOrd="6" destOrd="0" parTransId="{6F418B64-2BD5-42C8-A162-5276AFC17978}" sibTransId="{56743D79-11FC-48E7-95A7-E5073160C029}"/>
    <dgm:cxn modelId="{E0025220-5BA4-4811-9A33-39241A2C2A4F}" type="presOf" srcId="{0FC6C179-39E7-45D6-B5F7-7F67FB48F0D0}" destId="{7D13EE65-4178-4BC4-AC81-A0E1476436EC}" srcOrd="0" destOrd="0" presId="urn:microsoft.com/office/officeart/2005/8/layout/cycle3"/>
    <dgm:cxn modelId="{A9E10489-2586-4AE4-83B4-EFE760043746}" type="presOf" srcId="{591AB8B0-5B62-4C94-831E-370323CB9BEC}" destId="{3894B277-610D-482C-AB35-DF8946B447A5}" srcOrd="0" destOrd="0" presId="urn:microsoft.com/office/officeart/2005/8/layout/cycle3"/>
    <dgm:cxn modelId="{E3CAF7BF-71A6-40B0-AA9E-946057600CAC}" type="presOf" srcId="{E8C8BD1D-C939-4FC1-80D4-57EAD882D196}" destId="{7797D3D0-A9C8-4477-A94C-C5E4A3E0A7A5}" srcOrd="0" destOrd="0" presId="urn:microsoft.com/office/officeart/2005/8/layout/cycle3"/>
    <dgm:cxn modelId="{61E2362D-C31A-4AF4-93A0-226E3DF35787}" srcId="{90EDBEA5-480C-4D17-A04B-446698E571C6}" destId="{094BE09B-2D57-4E89-AACC-52C214511EE0}" srcOrd="5" destOrd="0" parTransId="{E347FE8E-932D-4FA5-8EF5-5B3A36FAD467}" sibTransId="{9747724E-F6E9-4334-B2ED-0DBDAF2C4342}"/>
    <dgm:cxn modelId="{E6FA85E3-39E0-481D-872D-BA34DC68AFE3}" srcId="{90EDBEA5-480C-4D17-A04B-446698E571C6}" destId="{E8C8BD1D-C939-4FC1-80D4-57EAD882D196}" srcOrd="4" destOrd="0" parTransId="{1AA487B5-C802-43C9-8675-6BD3F5679A29}" sibTransId="{0045964C-7392-48DA-9E5A-33FCB8712D77}"/>
    <dgm:cxn modelId="{37D811EE-F20D-477B-A047-6B1D57B14153}" type="presOf" srcId="{90EDBEA5-480C-4D17-A04B-446698E571C6}" destId="{92D1AB53-47BF-4F38-9399-3AD66A4D3430}" srcOrd="0" destOrd="0" presId="urn:microsoft.com/office/officeart/2005/8/layout/cycle3"/>
    <dgm:cxn modelId="{B7D6D61F-04E8-4F1D-BF23-FC0406E7A31E}" type="presOf" srcId="{5DB4EC51-22F7-4AB0-BC75-F0047F53FBF4}" destId="{BD9ED893-0F25-415E-B7AB-761430421878}" srcOrd="0" destOrd="0" presId="urn:microsoft.com/office/officeart/2005/8/layout/cycle3"/>
    <dgm:cxn modelId="{C28F293C-903E-4468-8829-CFAEC675C4D6}" type="presOf" srcId="{A13B9B89-6BC2-4E63-BB06-AE21FC60FB58}" destId="{B4F770BF-0EEB-4BD1-8B28-636A8A41D0B6}" srcOrd="0" destOrd="0" presId="urn:microsoft.com/office/officeart/2005/8/layout/cycle3"/>
    <dgm:cxn modelId="{C93ED8E7-362A-4B74-8B86-7E06598CC6C5}" type="presOf" srcId="{094BE09B-2D57-4E89-AACC-52C214511EE0}" destId="{B6F0BE04-A5E4-4B7E-89BB-492EC23C228E}" srcOrd="0" destOrd="0" presId="urn:microsoft.com/office/officeart/2005/8/layout/cycle3"/>
    <dgm:cxn modelId="{CB1778DD-3250-40E9-A31C-1409BD5A3A09}" srcId="{90EDBEA5-480C-4D17-A04B-446698E571C6}" destId="{5DB4EC51-22F7-4AB0-BC75-F0047F53FBF4}" srcOrd="1" destOrd="0" parTransId="{51EC5C88-BC94-472E-8FD2-E8E3E65EB3B3}" sibTransId="{CAE2579B-3F40-41D2-B75E-9A54C1CD078E}"/>
    <dgm:cxn modelId="{BF3B297B-3054-46D1-8992-6B1F7C0D7FBE}" type="presParOf" srcId="{92D1AB53-47BF-4F38-9399-3AD66A4D3430}" destId="{99312E7A-23AD-4F10-AB50-1C49DBD8CF56}" srcOrd="0" destOrd="0" presId="urn:microsoft.com/office/officeart/2005/8/layout/cycle3"/>
    <dgm:cxn modelId="{53C49733-4FA0-4505-B426-90D1ACC881C9}" type="presParOf" srcId="{99312E7A-23AD-4F10-AB50-1C49DBD8CF56}" destId="{7C991D53-5DAA-49A2-A93A-E6395991D398}" srcOrd="0" destOrd="0" presId="urn:microsoft.com/office/officeart/2005/8/layout/cycle3"/>
    <dgm:cxn modelId="{FA9AB127-6D77-4616-AE87-5024AF707728}" type="presParOf" srcId="{99312E7A-23AD-4F10-AB50-1C49DBD8CF56}" destId="{7D13EE65-4178-4BC4-AC81-A0E1476436EC}" srcOrd="1" destOrd="0" presId="urn:microsoft.com/office/officeart/2005/8/layout/cycle3"/>
    <dgm:cxn modelId="{E3E0ADD8-93F2-43CD-84C3-475D4CFEDBEF}" type="presParOf" srcId="{99312E7A-23AD-4F10-AB50-1C49DBD8CF56}" destId="{BD9ED893-0F25-415E-B7AB-761430421878}" srcOrd="2" destOrd="0" presId="urn:microsoft.com/office/officeart/2005/8/layout/cycle3"/>
    <dgm:cxn modelId="{A44CD05D-38C7-4AF9-8C73-1B36C409F9F0}" type="presParOf" srcId="{99312E7A-23AD-4F10-AB50-1C49DBD8CF56}" destId="{3894B277-610D-482C-AB35-DF8946B447A5}" srcOrd="3" destOrd="0" presId="urn:microsoft.com/office/officeart/2005/8/layout/cycle3"/>
    <dgm:cxn modelId="{342BF111-1A20-4C96-A895-A662B8889D58}" type="presParOf" srcId="{99312E7A-23AD-4F10-AB50-1C49DBD8CF56}" destId="{B4F770BF-0EEB-4BD1-8B28-636A8A41D0B6}" srcOrd="4" destOrd="0" presId="urn:microsoft.com/office/officeart/2005/8/layout/cycle3"/>
    <dgm:cxn modelId="{1ECD0D96-A8EC-493B-A68A-44B7DC830026}" type="presParOf" srcId="{99312E7A-23AD-4F10-AB50-1C49DBD8CF56}" destId="{7797D3D0-A9C8-4477-A94C-C5E4A3E0A7A5}" srcOrd="5" destOrd="0" presId="urn:microsoft.com/office/officeart/2005/8/layout/cycle3"/>
    <dgm:cxn modelId="{53E964D5-AA27-4FA5-9482-11F8D5136209}" type="presParOf" srcId="{99312E7A-23AD-4F10-AB50-1C49DBD8CF56}" destId="{B6F0BE04-A5E4-4B7E-89BB-492EC23C228E}" srcOrd="6" destOrd="0" presId="urn:microsoft.com/office/officeart/2005/8/layout/cycle3"/>
    <dgm:cxn modelId="{34C12FB4-3D36-4E55-80D6-D9F80B32627C}" type="presParOf" srcId="{99312E7A-23AD-4F10-AB50-1C49DBD8CF56}" destId="{628A50A1-6210-4EAD-A56C-01339FCBBC3D}" srcOrd="7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71B47A-1875-411B-8834-47E93489C29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2D5F-6BFC-49BC-83B9-53F4C89BD67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Write a Test</a:t>
          </a:r>
        </a:p>
      </dgm:t>
    </dgm:pt>
    <dgm:pt modelId="{FC3C2F36-96BB-4B49-A038-AFD8CB02476F}" type="parTrans" cxnId="{5B0FBADD-C09A-4621-92CF-F6AD3F52FA85}">
      <dgm:prSet/>
      <dgm:spPr/>
      <dgm:t>
        <a:bodyPr/>
        <a:lstStyle/>
        <a:p>
          <a:endParaRPr lang="en-US"/>
        </a:p>
      </dgm:t>
    </dgm:pt>
    <dgm:pt modelId="{B4542779-BA24-4981-9307-298ACA0AF06A}" type="sibTrans" cxnId="{5B0FBADD-C09A-4621-92CF-F6AD3F52FA85}">
      <dgm:prSet/>
      <dgm:spPr/>
      <dgm:t>
        <a:bodyPr/>
        <a:lstStyle/>
        <a:p>
          <a:endParaRPr lang="en-US"/>
        </a:p>
      </dgm:t>
    </dgm:pt>
    <dgm:pt modelId="{E591B950-B575-485C-8564-6D488751A175}">
      <dgm:prSet phldrT="[Text]"/>
      <dgm:spPr/>
      <dgm:t>
        <a:bodyPr/>
        <a:lstStyle/>
        <a:p>
          <a:r>
            <a:rPr lang="en-US" dirty="0"/>
            <a:t>Make it Run</a:t>
          </a:r>
        </a:p>
      </dgm:t>
    </dgm:pt>
    <dgm:pt modelId="{77B6B356-66D3-4D00-BE90-D02C2AD42226}" type="parTrans" cxnId="{F340D6EC-01C0-49AC-BAA4-8EB0C7A41F26}">
      <dgm:prSet/>
      <dgm:spPr/>
      <dgm:t>
        <a:bodyPr/>
        <a:lstStyle/>
        <a:p>
          <a:endParaRPr lang="en-US"/>
        </a:p>
      </dgm:t>
    </dgm:pt>
    <dgm:pt modelId="{A3E415AD-A2BA-433C-8DB8-90EC5BEFE876}" type="sibTrans" cxnId="{F340D6EC-01C0-49AC-BAA4-8EB0C7A41F26}">
      <dgm:prSet/>
      <dgm:spPr/>
      <dgm:t>
        <a:bodyPr/>
        <a:lstStyle/>
        <a:p>
          <a:endParaRPr lang="en-US"/>
        </a:p>
      </dgm:t>
    </dgm:pt>
    <dgm:pt modelId="{C7258CCC-8351-4DC9-9744-636ACE4D4FF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Make it Right</a:t>
          </a:r>
        </a:p>
      </dgm:t>
    </dgm:pt>
    <dgm:pt modelId="{D01A149A-85BA-4FFD-913D-1C7C59F6F091}" type="parTrans" cxnId="{F5E0FA79-8BD7-4F40-B902-018584CECFB4}">
      <dgm:prSet/>
      <dgm:spPr/>
      <dgm:t>
        <a:bodyPr/>
        <a:lstStyle/>
        <a:p>
          <a:endParaRPr lang="en-US"/>
        </a:p>
      </dgm:t>
    </dgm:pt>
    <dgm:pt modelId="{B4A176B5-C1F5-488D-ABFF-4EF66D8AAB04}" type="sibTrans" cxnId="{F5E0FA79-8BD7-4F40-B902-018584CECFB4}">
      <dgm:prSet/>
      <dgm:spPr/>
      <dgm:t>
        <a:bodyPr/>
        <a:lstStyle/>
        <a:p>
          <a:endParaRPr lang="en-US"/>
        </a:p>
      </dgm:t>
    </dgm:pt>
    <dgm:pt modelId="{91525562-6E9A-4704-8E74-04AB072F8B55}" type="pres">
      <dgm:prSet presAssocID="{C971B47A-1875-411B-8834-47E93489C29F}" presName="cycle" presStyleCnt="0">
        <dgm:presLayoutVars>
          <dgm:dir/>
          <dgm:resizeHandles val="exact"/>
        </dgm:presLayoutVars>
      </dgm:prSet>
      <dgm:spPr/>
    </dgm:pt>
    <dgm:pt modelId="{32137E77-42EA-451D-B028-AB183F1CC3F4}" type="pres">
      <dgm:prSet presAssocID="{FE272D5F-6BFC-49BC-83B9-53F4C89BD674}" presName="node" presStyleLbl="node1" presStyleIdx="0" presStyleCnt="3">
        <dgm:presLayoutVars>
          <dgm:bulletEnabled val="1"/>
        </dgm:presLayoutVars>
      </dgm:prSet>
      <dgm:spPr/>
    </dgm:pt>
    <dgm:pt modelId="{341EC35C-58FF-420A-A8E9-59BA354A9344}" type="pres">
      <dgm:prSet presAssocID="{B4542779-BA24-4981-9307-298ACA0AF06A}" presName="sibTrans" presStyleLbl="sibTrans2D1" presStyleIdx="0" presStyleCnt="3"/>
      <dgm:spPr/>
    </dgm:pt>
    <dgm:pt modelId="{4BB8E5F7-CD4D-45B3-A67D-4316A63A9B3A}" type="pres">
      <dgm:prSet presAssocID="{B4542779-BA24-4981-9307-298ACA0AF06A}" presName="connectorText" presStyleLbl="sibTrans2D1" presStyleIdx="0" presStyleCnt="3"/>
      <dgm:spPr/>
    </dgm:pt>
    <dgm:pt modelId="{A016E5C5-6C3A-4C06-A04F-D8F46AD28743}" type="pres">
      <dgm:prSet presAssocID="{E591B950-B575-485C-8564-6D488751A175}" presName="node" presStyleLbl="node1" presStyleIdx="1" presStyleCnt="3">
        <dgm:presLayoutVars>
          <dgm:bulletEnabled val="1"/>
        </dgm:presLayoutVars>
      </dgm:prSet>
      <dgm:spPr/>
    </dgm:pt>
    <dgm:pt modelId="{8DF4660A-2381-488A-A2CB-A42539277B74}" type="pres">
      <dgm:prSet presAssocID="{A3E415AD-A2BA-433C-8DB8-90EC5BEFE876}" presName="sibTrans" presStyleLbl="sibTrans2D1" presStyleIdx="1" presStyleCnt="3"/>
      <dgm:spPr/>
    </dgm:pt>
    <dgm:pt modelId="{4FAACB95-BD92-45D3-B342-4BF7A49E7F7A}" type="pres">
      <dgm:prSet presAssocID="{A3E415AD-A2BA-433C-8DB8-90EC5BEFE876}" presName="connectorText" presStyleLbl="sibTrans2D1" presStyleIdx="1" presStyleCnt="3"/>
      <dgm:spPr/>
    </dgm:pt>
    <dgm:pt modelId="{58427B36-91A0-41D2-A11C-92D185FFD19E}" type="pres">
      <dgm:prSet presAssocID="{C7258CCC-8351-4DC9-9744-636ACE4D4FFF}" presName="node" presStyleLbl="node1" presStyleIdx="2" presStyleCnt="3">
        <dgm:presLayoutVars>
          <dgm:bulletEnabled val="1"/>
        </dgm:presLayoutVars>
      </dgm:prSet>
      <dgm:spPr/>
    </dgm:pt>
    <dgm:pt modelId="{D88BF18A-B3BB-4BAB-8EDC-A147470696D8}" type="pres">
      <dgm:prSet presAssocID="{B4A176B5-C1F5-488D-ABFF-4EF66D8AAB04}" presName="sibTrans" presStyleLbl="sibTrans2D1" presStyleIdx="2" presStyleCnt="3"/>
      <dgm:spPr/>
    </dgm:pt>
    <dgm:pt modelId="{35931AE3-FD30-4A1F-A9DF-0C5D1B676901}" type="pres">
      <dgm:prSet presAssocID="{B4A176B5-C1F5-488D-ABFF-4EF66D8AAB04}" presName="connectorText" presStyleLbl="sibTrans2D1" presStyleIdx="2" presStyleCnt="3"/>
      <dgm:spPr/>
    </dgm:pt>
  </dgm:ptLst>
  <dgm:cxnLst>
    <dgm:cxn modelId="{C62115F7-8454-4E84-9DA8-C8B722DC412E}" type="presOf" srcId="{B4542779-BA24-4981-9307-298ACA0AF06A}" destId="{341EC35C-58FF-420A-A8E9-59BA354A9344}" srcOrd="0" destOrd="0" presId="urn:microsoft.com/office/officeart/2005/8/layout/cycle2"/>
    <dgm:cxn modelId="{AE50AEB3-0994-4056-9276-072E774674BD}" type="presOf" srcId="{B4542779-BA24-4981-9307-298ACA0AF06A}" destId="{4BB8E5F7-CD4D-45B3-A67D-4316A63A9B3A}" srcOrd="1" destOrd="0" presId="urn:microsoft.com/office/officeart/2005/8/layout/cycle2"/>
    <dgm:cxn modelId="{BECD25B4-F060-479C-9CC8-708DFF110FD7}" type="presOf" srcId="{B4A176B5-C1F5-488D-ABFF-4EF66D8AAB04}" destId="{D88BF18A-B3BB-4BAB-8EDC-A147470696D8}" srcOrd="0" destOrd="0" presId="urn:microsoft.com/office/officeart/2005/8/layout/cycle2"/>
    <dgm:cxn modelId="{E7437CA2-CAF1-4DEC-BCDB-458A04766363}" type="presOf" srcId="{B4A176B5-C1F5-488D-ABFF-4EF66D8AAB04}" destId="{35931AE3-FD30-4A1F-A9DF-0C5D1B676901}" srcOrd="1" destOrd="0" presId="urn:microsoft.com/office/officeart/2005/8/layout/cycle2"/>
    <dgm:cxn modelId="{8CBFFF67-3A0C-4BAE-9040-4CDC21A3BDCF}" type="presOf" srcId="{A3E415AD-A2BA-433C-8DB8-90EC5BEFE876}" destId="{8DF4660A-2381-488A-A2CB-A42539277B74}" srcOrd="0" destOrd="0" presId="urn:microsoft.com/office/officeart/2005/8/layout/cycle2"/>
    <dgm:cxn modelId="{F340D6EC-01C0-49AC-BAA4-8EB0C7A41F26}" srcId="{C971B47A-1875-411B-8834-47E93489C29F}" destId="{E591B950-B575-485C-8564-6D488751A175}" srcOrd="1" destOrd="0" parTransId="{77B6B356-66D3-4D00-BE90-D02C2AD42226}" sibTransId="{A3E415AD-A2BA-433C-8DB8-90EC5BEFE876}"/>
    <dgm:cxn modelId="{F5E0FA79-8BD7-4F40-B902-018584CECFB4}" srcId="{C971B47A-1875-411B-8834-47E93489C29F}" destId="{C7258CCC-8351-4DC9-9744-636ACE4D4FFF}" srcOrd="2" destOrd="0" parTransId="{D01A149A-85BA-4FFD-913D-1C7C59F6F091}" sibTransId="{B4A176B5-C1F5-488D-ABFF-4EF66D8AAB04}"/>
    <dgm:cxn modelId="{6EFDCD2F-2333-4A75-ABA7-E7509F596C97}" type="presOf" srcId="{A3E415AD-A2BA-433C-8DB8-90EC5BEFE876}" destId="{4FAACB95-BD92-45D3-B342-4BF7A49E7F7A}" srcOrd="1" destOrd="0" presId="urn:microsoft.com/office/officeart/2005/8/layout/cycle2"/>
    <dgm:cxn modelId="{3F2EEE5E-E8EB-4164-96DC-9C9EE60534B4}" type="presOf" srcId="{E591B950-B575-485C-8564-6D488751A175}" destId="{A016E5C5-6C3A-4C06-A04F-D8F46AD28743}" srcOrd="0" destOrd="0" presId="urn:microsoft.com/office/officeart/2005/8/layout/cycle2"/>
    <dgm:cxn modelId="{B32F414A-1EA1-4741-9A22-7636E7DECBCE}" type="presOf" srcId="{FE272D5F-6BFC-49BC-83B9-53F4C89BD674}" destId="{32137E77-42EA-451D-B028-AB183F1CC3F4}" srcOrd="0" destOrd="0" presId="urn:microsoft.com/office/officeart/2005/8/layout/cycle2"/>
    <dgm:cxn modelId="{255B3C2C-A587-4FF1-9973-D1C85F3923C9}" type="presOf" srcId="{C971B47A-1875-411B-8834-47E93489C29F}" destId="{91525562-6E9A-4704-8E74-04AB072F8B55}" srcOrd="0" destOrd="0" presId="urn:microsoft.com/office/officeart/2005/8/layout/cycle2"/>
    <dgm:cxn modelId="{7CBDB92B-687B-4277-AA80-93148FA0E79F}" type="presOf" srcId="{C7258CCC-8351-4DC9-9744-636ACE4D4FFF}" destId="{58427B36-91A0-41D2-A11C-92D185FFD19E}" srcOrd="0" destOrd="0" presId="urn:microsoft.com/office/officeart/2005/8/layout/cycle2"/>
    <dgm:cxn modelId="{5B0FBADD-C09A-4621-92CF-F6AD3F52FA85}" srcId="{C971B47A-1875-411B-8834-47E93489C29F}" destId="{FE272D5F-6BFC-49BC-83B9-53F4C89BD674}" srcOrd="0" destOrd="0" parTransId="{FC3C2F36-96BB-4B49-A038-AFD8CB02476F}" sibTransId="{B4542779-BA24-4981-9307-298ACA0AF06A}"/>
    <dgm:cxn modelId="{24359C1E-E3D0-4775-A4BF-EA1BBD87A170}" type="presParOf" srcId="{91525562-6E9A-4704-8E74-04AB072F8B55}" destId="{32137E77-42EA-451D-B028-AB183F1CC3F4}" srcOrd="0" destOrd="0" presId="urn:microsoft.com/office/officeart/2005/8/layout/cycle2"/>
    <dgm:cxn modelId="{29392511-99F1-41E0-8A33-DADC09D9BFB9}" type="presParOf" srcId="{91525562-6E9A-4704-8E74-04AB072F8B55}" destId="{341EC35C-58FF-420A-A8E9-59BA354A9344}" srcOrd="1" destOrd="0" presId="urn:microsoft.com/office/officeart/2005/8/layout/cycle2"/>
    <dgm:cxn modelId="{0AA7FCE4-E19A-465B-8151-60C8BB10A5A7}" type="presParOf" srcId="{341EC35C-58FF-420A-A8E9-59BA354A9344}" destId="{4BB8E5F7-CD4D-45B3-A67D-4316A63A9B3A}" srcOrd="0" destOrd="0" presId="urn:microsoft.com/office/officeart/2005/8/layout/cycle2"/>
    <dgm:cxn modelId="{2C09A66E-C620-4153-B6D7-1EC2BE6C2DA3}" type="presParOf" srcId="{91525562-6E9A-4704-8E74-04AB072F8B55}" destId="{A016E5C5-6C3A-4C06-A04F-D8F46AD28743}" srcOrd="2" destOrd="0" presId="urn:microsoft.com/office/officeart/2005/8/layout/cycle2"/>
    <dgm:cxn modelId="{DC1B4B65-4305-4DF9-A91F-28A1D201E10C}" type="presParOf" srcId="{91525562-6E9A-4704-8E74-04AB072F8B55}" destId="{8DF4660A-2381-488A-A2CB-A42539277B74}" srcOrd="3" destOrd="0" presId="urn:microsoft.com/office/officeart/2005/8/layout/cycle2"/>
    <dgm:cxn modelId="{80B16248-9314-4333-81CD-9ECFF9FAD298}" type="presParOf" srcId="{8DF4660A-2381-488A-A2CB-A42539277B74}" destId="{4FAACB95-BD92-45D3-B342-4BF7A49E7F7A}" srcOrd="0" destOrd="0" presId="urn:microsoft.com/office/officeart/2005/8/layout/cycle2"/>
    <dgm:cxn modelId="{7DFCB124-97F0-4FB8-B2AB-719A22AFEC20}" type="presParOf" srcId="{91525562-6E9A-4704-8E74-04AB072F8B55}" destId="{58427B36-91A0-41D2-A11C-92D185FFD19E}" srcOrd="4" destOrd="0" presId="urn:microsoft.com/office/officeart/2005/8/layout/cycle2"/>
    <dgm:cxn modelId="{9C0E03C3-8EBD-47F2-B0E8-0E83F13597DD}" type="presParOf" srcId="{91525562-6E9A-4704-8E74-04AB072F8B55}" destId="{D88BF18A-B3BB-4BAB-8EDC-A147470696D8}" srcOrd="5" destOrd="0" presId="urn:microsoft.com/office/officeart/2005/8/layout/cycle2"/>
    <dgm:cxn modelId="{B1A70C2E-D681-48A3-8C03-E148488FB516}" type="presParOf" srcId="{D88BF18A-B3BB-4BAB-8EDC-A147470696D8}" destId="{35931AE3-FD30-4A1F-A9DF-0C5D1B6769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971B47A-1875-411B-8834-47E93489C29F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272D5F-6BFC-49BC-83B9-53F4C89BD674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/>
            <a:t>Red</a:t>
          </a:r>
        </a:p>
      </dgm:t>
    </dgm:pt>
    <dgm:pt modelId="{FC3C2F36-96BB-4B49-A038-AFD8CB02476F}" type="parTrans" cxnId="{5B0FBADD-C09A-4621-92CF-F6AD3F52FA85}">
      <dgm:prSet/>
      <dgm:spPr/>
      <dgm:t>
        <a:bodyPr/>
        <a:lstStyle/>
        <a:p>
          <a:endParaRPr lang="en-US"/>
        </a:p>
      </dgm:t>
    </dgm:pt>
    <dgm:pt modelId="{B4542779-BA24-4981-9307-298ACA0AF06A}" type="sibTrans" cxnId="{5B0FBADD-C09A-4621-92CF-F6AD3F52FA85}">
      <dgm:prSet/>
      <dgm:spPr/>
      <dgm:t>
        <a:bodyPr/>
        <a:lstStyle/>
        <a:p>
          <a:endParaRPr lang="en-US"/>
        </a:p>
      </dgm:t>
    </dgm:pt>
    <dgm:pt modelId="{E591B950-B575-485C-8564-6D488751A175}">
      <dgm:prSet phldrT="[Text]"/>
      <dgm:spPr/>
      <dgm:t>
        <a:bodyPr/>
        <a:lstStyle/>
        <a:p>
          <a:r>
            <a:rPr lang="en-US" dirty="0"/>
            <a:t>Green</a:t>
          </a:r>
        </a:p>
      </dgm:t>
    </dgm:pt>
    <dgm:pt modelId="{77B6B356-66D3-4D00-BE90-D02C2AD42226}" type="parTrans" cxnId="{F340D6EC-01C0-49AC-BAA4-8EB0C7A41F26}">
      <dgm:prSet/>
      <dgm:spPr/>
      <dgm:t>
        <a:bodyPr/>
        <a:lstStyle/>
        <a:p>
          <a:endParaRPr lang="en-US"/>
        </a:p>
      </dgm:t>
    </dgm:pt>
    <dgm:pt modelId="{A3E415AD-A2BA-433C-8DB8-90EC5BEFE876}" type="sibTrans" cxnId="{F340D6EC-01C0-49AC-BAA4-8EB0C7A41F26}">
      <dgm:prSet/>
      <dgm:spPr/>
      <dgm:t>
        <a:bodyPr/>
        <a:lstStyle/>
        <a:p>
          <a:endParaRPr lang="en-US"/>
        </a:p>
      </dgm:t>
    </dgm:pt>
    <dgm:pt modelId="{C7258CCC-8351-4DC9-9744-636ACE4D4FFF}">
      <dgm:prSet phldrT="[Text]"/>
      <dgm:spPr>
        <a:solidFill>
          <a:schemeClr val="accent3"/>
        </a:solidFill>
      </dgm:spPr>
      <dgm:t>
        <a:bodyPr/>
        <a:lstStyle/>
        <a:p>
          <a:r>
            <a:rPr lang="en-US" dirty="0"/>
            <a:t>Refactor</a:t>
          </a:r>
        </a:p>
      </dgm:t>
    </dgm:pt>
    <dgm:pt modelId="{D01A149A-85BA-4FFD-913D-1C7C59F6F091}" type="parTrans" cxnId="{F5E0FA79-8BD7-4F40-B902-018584CECFB4}">
      <dgm:prSet/>
      <dgm:spPr/>
      <dgm:t>
        <a:bodyPr/>
        <a:lstStyle/>
        <a:p>
          <a:endParaRPr lang="en-US"/>
        </a:p>
      </dgm:t>
    </dgm:pt>
    <dgm:pt modelId="{B4A176B5-C1F5-488D-ABFF-4EF66D8AAB04}" type="sibTrans" cxnId="{F5E0FA79-8BD7-4F40-B902-018584CECFB4}">
      <dgm:prSet/>
      <dgm:spPr/>
      <dgm:t>
        <a:bodyPr/>
        <a:lstStyle/>
        <a:p>
          <a:endParaRPr lang="en-US"/>
        </a:p>
      </dgm:t>
    </dgm:pt>
    <dgm:pt modelId="{91525562-6E9A-4704-8E74-04AB072F8B55}" type="pres">
      <dgm:prSet presAssocID="{C971B47A-1875-411B-8834-47E93489C29F}" presName="cycle" presStyleCnt="0">
        <dgm:presLayoutVars>
          <dgm:dir/>
          <dgm:resizeHandles val="exact"/>
        </dgm:presLayoutVars>
      </dgm:prSet>
      <dgm:spPr/>
    </dgm:pt>
    <dgm:pt modelId="{32137E77-42EA-451D-B028-AB183F1CC3F4}" type="pres">
      <dgm:prSet presAssocID="{FE272D5F-6BFC-49BC-83B9-53F4C89BD674}" presName="node" presStyleLbl="node1" presStyleIdx="0" presStyleCnt="3">
        <dgm:presLayoutVars>
          <dgm:bulletEnabled val="1"/>
        </dgm:presLayoutVars>
      </dgm:prSet>
      <dgm:spPr/>
    </dgm:pt>
    <dgm:pt modelId="{341EC35C-58FF-420A-A8E9-59BA354A9344}" type="pres">
      <dgm:prSet presAssocID="{B4542779-BA24-4981-9307-298ACA0AF06A}" presName="sibTrans" presStyleLbl="sibTrans2D1" presStyleIdx="0" presStyleCnt="3"/>
      <dgm:spPr/>
    </dgm:pt>
    <dgm:pt modelId="{4BB8E5F7-CD4D-45B3-A67D-4316A63A9B3A}" type="pres">
      <dgm:prSet presAssocID="{B4542779-BA24-4981-9307-298ACA0AF06A}" presName="connectorText" presStyleLbl="sibTrans2D1" presStyleIdx="0" presStyleCnt="3"/>
      <dgm:spPr/>
    </dgm:pt>
    <dgm:pt modelId="{A016E5C5-6C3A-4C06-A04F-D8F46AD28743}" type="pres">
      <dgm:prSet presAssocID="{E591B950-B575-485C-8564-6D488751A175}" presName="node" presStyleLbl="node1" presStyleIdx="1" presStyleCnt="3">
        <dgm:presLayoutVars>
          <dgm:bulletEnabled val="1"/>
        </dgm:presLayoutVars>
      </dgm:prSet>
      <dgm:spPr/>
    </dgm:pt>
    <dgm:pt modelId="{8DF4660A-2381-488A-A2CB-A42539277B74}" type="pres">
      <dgm:prSet presAssocID="{A3E415AD-A2BA-433C-8DB8-90EC5BEFE876}" presName="sibTrans" presStyleLbl="sibTrans2D1" presStyleIdx="1" presStyleCnt="3"/>
      <dgm:spPr/>
    </dgm:pt>
    <dgm:pt modelId="{4FAACB95-BD92-45D3-B342-4BF7A49E7F7A}" type="pres">
      <dgm:prSet presAssocID="{A3E415AD-A2BA-433C-8DB8-90EC5BEFE876}" presName="connectorText" presStyleLbl="sibTrans2D1" presStyleIdx="1" presStyleCnt="3"/>
      <dgm:spPr/>
    </dgm:pt>
    <dgm:pt modelId="{58427B36-91A0-41D2-A11C-92D185FFD19E}" type="pres">
      <dgm:prSet presAssocID="{C7258CCC-8351-4DC9-9744-636ACE4D4FFF}" presName="node" presStyleLbl="node1" presStyleIdx="2" presStyleCnt="3">
        <dgm:presLayoutVars>
          <dgm:bulletEnabled val="1"/>
        </dgm:presLayoutVars>
      </dgm:prSet>
      <dgm:spPr/>
    </dgm:pt>
    <dgm:pt modelId="{D88BF18A-B3BB-4BAB-8EDC-A147470696D8}" type="pres">
      <dgm:prSet presAssocID="{B4A176B5-C1F5-488D-ABFF-4EF66D8AAB04}" presName="sibTrans" presStyleLbl="sibTrans2D1" presStyleIdx="2" presStyleCnt="3"/>
      <dgm:spPr/>
    </dgm:pt>
    <dgm:pt modelId="{35931AE3-FD30-4A1F-A9DF-0C5D1B676901}" type="pres">
      <dgm:prSet presAssocID="{B4A176B5-C1F5-488D-ABFF-4EF66D8AAB04}" presName="connectorText" presStyleLbl="sibTrans2D1" presStyleIdx="2" presStyleCnt="3"/>
      <dgm:spPr/>
    </dgm:pt>
  </dgm:ptLst>
  <dgm:cxnLst>
    <dgm:cxn modelId="{C62115F7-8454-4E84-9DA8-C8B722DC412E}" type="presOf" srcId="{B4542779-BA24-4981-9307-298ACA0AF06A}" destId="{341EC35C-58FF-420A-A8E9-59BA354A9344}" srcOrd="0" destOrd="0" presId="urn:microsoft.com/office/officeart/2005/8/layout/cycle2"/>
    <dgm:cxn modelId="{AE50AEB3-0994-4056-9276-072E774674BD}" type="presOf" srcId="{B4542779-BA24-4981-9307-298ACA0AF06A}" destId="{4BB8E5F7-CD4D-45B3-A67D-4316A63A9B3A}" srcOrd="1" destOrd="0" presId="urn:microsoft.com/office/officeart/2005/8/layout/cycle2"/>
    <dgm:cxn modelId="{BECD25B4-F060-479C-9CC8-708DFF110FD7}" type="presOf" srcId="{B4A176B5-C1F5-488D-ABFF-4EF66D8AAB04}" destId="{D88BF18A-B3BB-4BAB-8EDC-A147470696D8}" srcOrd="0" destOrd="0" presId="urn:microsoft.com/office/officeart/2005/8/layout/cycle2"/>
    <dgm:cxn modelId="{E7437CA2-CAF1-4DEC-BCDB-458A04766363}" type="presOf" srcId="{B4A176B5-C1F5-488D-ABFF-4EF66D8AAB04}" destId="{35931AE3-FD30-4A1F-A9DF-0C5D1B676901}" srcOrd="1" destOrd="0" presId="urn:microsoft.com/office/officeart/2005/8/layout/cycle2"/>
    <dgm:cxn modelId="{8CBFFF67-3A0C-4BAE-9040-4CDC21A3BDCF}" type="presOf" srcId="{A3E415AD-A2BA-433C-8DB8-90EC5BEFE876}" destId="{8DF4660A-2381-488A-A2CB-A42539277B74}" srcOrd="0" destOrd="0" presId="urn:microsoft.com/office/officeart/2005/8/layout/cycle2"/>
    <dgm:cxn modelId="{F340D6EC-01C0-49AC-BAA4-8EB0C7A41F26}" srcId="{C971B47A-1875-411B-8834-47E93489C29F}" destId="{E591B950-B575-485C-8564-6D488751A175}" srcOrd="1" destOrd="0" parTransId="{77B6B356-66D3-4D00-BE90-D02C2AD42226}" sibTransId="{A3E415AD-A2BA-433C-8DB8-90EC5BEFE876}"/>
    <dgm:cxn modelId="{F5E0FA79-8BD7-4F40-B902-018584CECFB4}" srcId="{C971B47A-1875-411B-8834-47E93489C29F}" destId="{C7258CCC-8351-4DC9-9744-636ACE4D4FFF}" srcOrd="2" destOrd="0" parTransId="{D01A149A-85BA-4FFD-913D-1C7C59F6F091}" sibTransId="{B4A176B5-C1F5-488D-ABFF-4EF66D8AAB04}"/>
    <dgm:cxn modelId="{6EFDCD2F-2333-4A75-ABA7-E7509F596C97}" type="presOf" srcId="{A3E415AD-A2BA-433C-8DB8-90EC5BEFE876}" destId="{4FAACB95-BD92-45D3-B342-4BF7A49E7F7A}" srcOrd="1" destOrd="0" presId="urn:microsoft.com/office/officeart/2005/8/layout/cycle2"/>
    <dgm:cxn modelId="{3F2EEE5E-E8EB-4164-96DC-9C9EE60534B4}" type="presOf" srcId="{E591B950-B575-485C-8564-6D488751A175}" destId="{A016E5C5-6C3A-4C06-A04F-D8F46AD28743}" srcOrd="0" destOrd="0" presId="urn:microsoft.com/office/officeart/2005/8/layout/cycle2"/>
    <dgm:cxn modelId="{B32F414A-1EA1-4741-9A22-7636E7DECBCE}" type="presOf" srcId="{FE272D5F-6BFC-49BC-83B9-53F4C89BD674}" destId="{32137E77-42EA-451D-B028-AB183F1CC3F4}" srcOrd="0" destOrd="0" presId="urn:microsoft.com/office/officeart/2005/8/layout/cycle2"/>
    <dgm:cxn modelId="{255B3C2C-A587-4FF1-9973-D1C85F3923C9}" type="presOf" srcId="{C971B47A-1875-411B-8834-47E93489C29F}" destId="{91525562-6E9A-4704-8E74-04AB072F8B55}" srcOrd="0" destOrd="0" presId="urn:microsoft.com/office/officeart/2005/8/layout/cycle2"/>
    <dgm:cxn modelId="{7CBDB92B-687B-4277-AA80-93148FA0E79F}" type="presOf" srcId="{C7258CCC-8351-4DC9-9744-636ACE4D4FFF}" destId="{58427B36-91A0-41D2-A11C-92D185FFD19E}" srcOrd="0" destOrd="0" presId="urn:microsoft.com/office/officeart/2005/8/layout/cycle2"/>
    <dgm:cxn modelId="{5B0FBADD-C09A-4621-92CF-F6AD3F52FA85}" srcId="{C971B47A-1875-411B-8834-47E93489C29F}" destId="{FE272D5F-6BFC-49BC-83B9-53F4C89BD674}" srcOrd="0" destOrd="0" parTransId="{FC3C2F36-96BB-4B49-A038-AFD8CB02476F}" sibTransId="{B4542779-BA24-4981-9307-298ACA0AF06A}"/>
    <dgm:cxn modelId="{24359C1E-E3D0-4775-A4BF-EA1BBD87A170}" type="presParOf" srcId="{91525562-6E9A-4704-8E74-04AB072F8B55}" destId="{32137E77-42EA-451D-B028-AB183F1CC3F4}" srcOrd="0" destOrd="0" presId="urn:microsoft.com/office/officeart/2005/8/layout/cycle2"/>
    <dgm:cxn modelId="{29392511-99F1-41E0-8A33-DADC09D9BFB9}" type="presParOf" srcId="{91525562-6E9A-4704-8E74-04AB072F8B55}" destId="{341EC35C-58FF-420A-A8E9-59BA354A9344}" srcOrd="1" destOrd="0" presId="urn:microsoft.com/office/officeart/2005/8/layout/cycle2"/>
    <dgm:cxn modelId="{0AA7FCE4-E19A-465B-8151-60C8BB10A5A7}" type="presParOf" srcId="{341EC35C-58FF-420A-A8E9-59BA354A9344}" destId="{4BB8E5F7-CD4D-45B3-A67D-4316A63A9B3A}" srcOrd="0" destOrd="0" presId="urn:microsoft.com/office/officeart/2005/8/layout/cycle2"/>
    <dgm:cxn modelId="{2C09A66E-C620-4153-B6D7-1EC2BE6C2DA3}" type="presParOf" srcId="{91525562-6E9A-4704-8E74-04AB072F8B55}" destId="{A016E5C5-6C3A-4C06-A04F-D8F46AD28743}" srcOrd="2" destOrd="0" presId="urn:microsoft.com/office/officeart/2005/8/layout/cycle2"/>
    <dgm:cxn modelId="{DC1B4B65-4305-4DF9-A91F-28A1D201E10C}" type="presParOf" srcId="{91525562-6E9A-4704-8E74-04AB072F8B55}" destId="{8DF4660A-2381-488A-A2CB-A42539277B74}" srcOrd="3" destOrd="0" presId="urn:microsoft.com/office/officeart/2005/8/layout/cycle2"/>
    <dgm:cxn modelId="{80B16248-9314-4333-81CD-9ECFF9FAD298}" type="presParOf" srcId="{8DF4660A-2381-488A-A2CB-A42539277B74}" destId="{4FAACB95-BD92-45D3-B342-4BF7A49E7F7A}" srcOrd="0" destOrd="0" presId="urn:microsoft.com/office/officeart/2005/8/layout/cycle2"/>
    <dgm:cxn modelId="{7DFCB124-97F0-4FB8-B2AB-719A22AFEC20}" type="presParOf" srcId="{91525562-6E9A-4704-8E74-04AB072F8B55}" destId="{58427B36-91A0-41D2-A11C-92D185FFD19E}" srcOrd="4" destOrd="0" presId="urn:microsoft.com/office/officeart/2005/8/layout/cycle2"/>
    <dgm:cxn modelId="{9C0E03C3-8EBD-47F2-B0E8-0E83F13597DD}" type="presParOf" srcId="{91525562-6E9A-4704-8E74-04AB072F8B55}" destId="{D88BF18A-B3BB-4BAB-8EDC-A147470696D8}" srcOrd="5" destOrd="0" presId="urn:microsoft.com/office/officeart/2005/8/layout/cycle2"/>
    <dgm:cxn modelId="{B1A70C2E-D681-48A3-8C03-E148488FB516}" type="presParOf" srcId="{D88BF18A-B3BB-4BAB-8EDC-A147470696D8}" destId="{35931AE3-FD30-4A1F-A9DF-0C5D1B6769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37E77-42EA-451D-B028-AB183F1CC3F4}">
      <dsp:nvSpPr>
        <dsp:cNvPr id="0" name=""/>
        <dsp:cNvSpPr/>
      </dsp:nvSpPr>
      <dsp:spPr>
        <a:xfrm>
          <a:off x="3783844" y="740"/>
          <a:ext cx="1952352" cy="1952352"/>
        </a:xfrm>
        <a:prstGeom prst="ellipse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Red</a:t>
          </a:r>
        </a:p>
      </dsp:txBody>
      <dsp:txXfrm>
        <a:off x="4069759" y="286655"/>
        <a:ext cx="1380522" cy="1380522"/>
      </dsp:txXfrm>
    </dsp:sp>
    <dsp:sp modelId="{341EC35C-58FF-420A-A8E9-59BA354A9344}">
      <dsp:nvSpPr>
        <dsp:cNvPr id="0" name=""/>
        <dsp:cNvSpPr/>
      </dsp:nvSpPr>
      <dsp:spPr>
        <a:xfrm rot="3600000">
          <a:off x="5226055" y="1904537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265016" y="1968838"/>
        <a:ext cx="363637" cy="395350"/>
      </dsp:txXfrm>
    </dsp:sp>
    <dsp:sp modelId="{A016E5C5-6C3A-4C06-A04F-D8F46AD28743}">
      <dsp:nvSpPr>
        <dsp:cNvPr id="0" name=""/>
        <dsp:cNvSpPr/>
      </dsp:nvSpPr>
      <dsp:spPr>
        <a:xfrm>
          <a:off x="5250099" y="2540367"/>
          <a:ext cx="1952352" cy="1952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Green</a:t>
          </a:r>
        </a:p>
      </dsp:txBody>
      <dsp:txXfrm>
        <a:off x="5536014" y="2826282"/>
        <a:ext cx="1380522" cy="1380522"/>
      </dsp:txXfrm>
    </dsp:sp>
    <dsp:sp modelId="{8DF4660A-2381-488A-A2CB-A42539277B74}">
      <dsp:nvSpPr>
        <dsp:cNvPr id="0" name=""/>
        <dsp:cNvSpPr/>
      </dsp:nvSpPr>
      <dsp:spPr>
        <a:xfrm rot="10800000">
          <a:off x="4514981" y="3187084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70826" y="3318868"/>
        <a:ext cx="363637" cy="395350"/>
      </dsp:txXfrm>
    </dsp:sp>
    <dsp:sp modelId="{58427B36-91A0-41D2-A11C-92D185FFD19E}">
      <dsp:nvSpPr>
        <dsp:cNvPr id="0" name=""/>
        <dsp:cNvSpPr/>
      </dsp:nvSpPr>
      <dsp:spPr>
        <a:xfrm>
          <a:off x="2317590" y="2540367"/>
          <a:ext cx="1952352" cy="1952352"/>
        </a:xfrm>
        <a:prstGeom prst="ellipse">
          <a:avLst/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Refactor</a:t>
          </a:r>
        </a:p>
      </dsp:txBody>
      <dsp:txXfrm>
        <a:off x="2603505" y="2826282"/>
        <a:ext cx="1380522" cy="1380522"/>
      </dsp:txXfrm>
    </dsp:sp>
    <dsp:sp modelId="{D88BF18A-B3BB-4BAB-8EDC-A147470696D8}">
      <dsp:nvSpPr>
        <dsp:cNvPr id="0" name=""/>
        <dsp:cNvSpPr/>
      </dsp:nvSpPr>
      <dsp:spPr>
        <a:xfrm rot="18000000">
          <a:off x="3759801" y="1930003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98762" y="2129270"/>
        <a:ext cx="363637" cy="395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13EE65-4178-4BC4-AC81-A0E1476436EC}">
      <dsp:nvSpPr>
        <dsp:cNvPr id="0" name=""/>
        <dsp:cNvSpPr/>
      </dsp:nvSpPr>
      <dsp:spPr>
        <a:xfrm>
          <a:off x="2457472" y="-32811"/>
          <a:ext cx="5575674" cy="5575674"/>
        </a:xfrm>
        <a:prstGeom prst="circularArrow">
          <a:avLst>
            <a:gd name="adj1" fmla="val 5544"/>
            <a:gd name="adj2" fmla="val 330680"/>
            <a:gd name="adj3" fmla="val 14484036"/>
            <a:gd name="adj4" fmla="val 16968404"/>
            <a:gd name="adj5" fmla="val 5757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991D53-5DAA-49A2-A93A-E6395991D398}">
      <dsp:nvSpPr>
        <dsp:cNvPr id="0" name=""/>
        <dsp:cNvSpPr/>
      </dsp:nvSpPr>
      <dsp:spPr>
        <a:xfrm>
          <a:off x="4357858" y="3240"/>
          <a:ext cx="1774902" cy="8874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Write a new test</a:t>
          </a:r>
        </a:p>
      </dsp:txBody>
      <dsp:txXfrm>
        <a:off x="4401180" y="46562"/>
        <a:ext cx="1688258" cy="800807"/>
      </dsp:txXfrm>
    </dsp:sp>
    <dsp:sp modelId="{BD9ED893-0F25-415E-B7AB-761430421878}">
      <dsp:nvSpPr>
        <dsp:cNvPr id="0" name=""/>
        <dsp:cNvSpPr/>
      </dsp:nvSpPr>
      <dsp:spPr>
        <a:xfrm>
          <a:off x="6216808" y="898463"/>
          <a:ext cx="1774902" cy="8874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Compile</a:t>
          </a:r>
        </a:p>
      </dsp:txBody>
      <dsp:txXfrm>
        <a:off x="6260130" y="941785"/>
        <a:ext cx="1688258" cy="800807"/>
      </dsp:txXfrm>
    </dsp:sp>
    <dsp:sp modelId="{3894B277-610D-482C-AB35-DF8946B447A5}">
      <dsp:nvSpPr>
        <dsp:cNvPr id="0" name=""/>
        <dsp:cNvSpPr/>
      </dsp:nvSpPr>
      <dsp:spPr>
        <a:xfrm>
          <a:off x="6675931" y="2910012"/>
          <a:ext cx="1774902" cy="8874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Fix compile errors</a:t>
          </a:r>
        </a:p>
      </dsp:txBody>
      <dsp:txXfrm>
        <a:off x="6719253" y="2953334"/>
        <a:ext cx="1688258" cy="800807"/>
      </dsp:txXfrm>
    </dsp:sp>
    <dsp:sp modelId="{B4F770BF-0EEB-4BD1-8B28-636A8A41D0B6}">
      <dsp:nvSpPr>
        <dsp:cNvPr id="0" name=""/>
        <dsp:cNvSpPr/>
      </dsp:nvSpPr>
      <dsp:spPr>
        <a:xfrm>
          <a:off x="5389497" y="4523148"/>
          <a:ext cx="1774902" cy="88745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 the test  (Fails)</a:t>
          </a:r>
        </a:p>
      </dsp:txBody>
      <dsp:txXfrm>
        <a:off x="5432819" y="4566470"/>
        <a:ext cx="1688258" cy="800807"/>
      </dsp:txXfrm>
    </dsp:sp>
    <dsp:sp modelId="{7797D3D0-A9C8-4477-A94C-C5E4A3E0A7A5}">
      <dsp:nvSpPr>
        <dsp:cNvPr id="0" name=""/>
        <dsp:cNvSpPr/>
      </dsp:nvSpPr>
      <dsp:spPr>
        <a:xfrm>
          <a:off x="3326218" y="4523148"/>
          <a:ext cx="1774902" cy="88745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Write the target code</a:t>
          </a:r>
        </a:p>
      </dsp:txBody>
      <dsp:txXfrm>
        <a:off x="3369540" y="4566470"/>
        <a:ext cx="1688258" cy="800807"/>
      </dsp:txXfrm>
    </dsp:sp>
    <dsp:sp modelId="{B6F0BE04-A5E4-4B7E-89BB-492EC23C228E}">
      <dsp:nvSpPr>
        <dsp:cNvPr id="0" name=""/>
        <dsp:cNvSpPr/>
      </dsp:nvSpPr>
      <dsp:spPr>
        <a:xfrm>
          <a:off x="2039785" y="2910012"/>
          <a:ext cx="1774902" cy="88745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Run the test (Pass)</a:t>
          </a:r>
        </a:p>
      </dsp:txBody>
      <dsp:txXfrm>
        <a:off x="2083107" y="2953334"/>
        <a:ext cx="1688258" cy="800807"/>
      </dsp:txXfrm>
    </dsp:sp>
    <dsp:sp modelId="{628A50A1-6210-4EAD-A56C-01339FCBBC3D}">
      <dsp:nvSpPr>
        <dsp:cNvPr id="0" name=""/>
        <dsp:cNvSpPr/>
      </dsp:nvSpPr>
      <dsp:spPr>
        <a:xfrm>
          <a:off x="2498908" y="898463"/>
          <a:ext cx="1774902" cy="8874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Refactor as needed</a:t>
          </a:r>
        </a:p>
      </dsp:txBody>
      <dsp:txXfrm>
        <a:off x="2542230" y="941785"/>
        <a:ext cx="1688258" cy="80080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37E77-42EA-451D-B028-AB183F1CC3F4}">
      <dsp:nvSpPr>
        <dsp:cNvPr id="0" name=""/>
        <dsp:cNvSpPr/>
      </dsp:nvSpPr>
      <dsp:spPr>
        <a:xfrm>
          <a:off x="3783844" y="740"/>
          <a:ext cx="1952352" cy="1952352"/>
        </a:xfrm>
        <a:prstGeom prst="ellipse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Write a Test</a:t>
          </a:r>
        </a:p>
      </dsp:txBody>
      <dsp:txXfrm>
        <a:off x="4069759" y="286655"/>
        <a:ext cx="1380522" cy="1380522"/>
      </dsp:txXfrm>
    </dsp:sp>
    <dsp:sp modelId="{341EC35C-58FF-420A-A8E9-59BA354A9344}">
      <dsp:nvSpPr>
        <dsp:cNvPr id="0" name=""/>
        <dsp:cNvSpPr/>
      </dsp:nvSpPr>
      <dsp:spPr>
        <a:xfrm rot="3600000">
          <a:off x="5226055" y="1904537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5265016" y="1968838"/>
        <a:ext cx="363637" cy="395350"/>
      </dsp:txXfrm>
    </dsp:sp>
    <dsp:sp modelId="{A016E5C5-6C3A-4C06-A04F-D8F46AD28743}">
      <dsp:nvSpPr>
        <dsp:cNvPr id="0" name=""/>
        <dsp:cNvSpPr/>
      </dsp:nvSpPr>
      <dsp:spPr>
        <a:xfrm>
          <a:off x="5250099" y="2540367"/>
          <a:ext cx="1952352" cy="1952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Make it Run</a:t>
          </a:r>
        </a:p>
      </dsp:txBody>
      <dsp:txXfrm>
        <a:off x="5536014" y="2826282"/>
        <a:ext cx="1380522" cy="1380522"/>
      </dsp:txXfrm>
    </dsp:sp>
    <dsp:sp modelId="{8DF4660A-2381-488A-A2CB-A42539277B74}">
      <dsp:nvSpPr>
        <dsp:cNvPr id="0" name=""/>
        <dsp:cNvSpPr/>
      </dsp:nvSpPr>
      <dsp:spPr>
        <a:xfrm rot="10800000">
          <a:off x="4514981" y="3187084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 rot="10800000">
        <a:off x="4670826" y="3318868"/>
        <a:ext cx="363637" cy="395350"/>
      </dsp:txXfrm>
    </dsp:sp>
    <dsp:sp modelId="{58427B36-91A0-41D2-A11C-92D185FFD19E}">
      <dsp:nvSpPr>
        <dsp:cNvPr id="0" name=""/>
        <dsp:cNvSpPr/>
      </dsp:nvSpPr>
      <dsp:spPr>
        <a:xfrm>
          <a:off x="2317590" y="2540367"/>
          <a:ext cx="1952352" cy="1952352"/>
        </a:xfrm>
        <a:prstGeom prst="ellipse">
          <a:avLst/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Make it Right</a:t>
          </a:r>
        </a:p>
      </dsp:txBody>
      <dsp:txXfrm>
        <a:off x="2603505" y="2826282"/>
        <a:ext cx="1380522" cy="1380522"/>
      </dsp:txXfrm>
    </dsp:sp>
    <dsp:sp modelId="{D88BF18A-B3BB-4BAB-8EDC-A147470696D8}">
      <dsp:nvSpPr>
        <dsp:cNvPr id="0" name=""/>
        <dsp:cNvSpPr/>
      </dsp:nvSpPr>
      <dsp:spPr>
        <a:xfrm rot="18000000">
          <a:off x="3759801" y="1930003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</dsp:txBody>
      <dsp:txXfrm>
        <a:off x="3798762" y="2129270"/>
        <a:ext cx="363637" cy="395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137E77-42EA-451D-B028-AB183F1CC3F4}">
      <dsp:nvSpPr>
        <dsp:cNvPr id="0" name=""/>
        <dsp:cNvSpPr/>
      </dsp:nvSpPr>
      <dsp:spPr>
        <a:xfrm>
          <a:off x="3783844" y="740"/>
          <a:ext cx="1952352" cy="1952352"/>
        </a:xfrm>
        <a:prstGeom prst="ellipse">
          <a:avLst/>
        </a:prstGeom>
        <a:solidFill>
          <a:srgbClr val="FF0000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Red</a:t>
          </a:r>
        </a:p>
      </dsp:txBody>
      <dsp:txXfrm>
        <a:off x="4069759" y="286655"/>
        <a:ext cx="1380522" cy="1380522"/>
      </dsp:txXfrm>
    </dsp:sp>
    <dsp:sp modelId="{341EC35C-58FF-420A-A8E9-59BA354A9344}">
      <dsp:nvSpPr>
        <dsp:cNvPr id="0" name=""/>
        <dsp:cNvSpPr/>
      </dsp:nvSpPr>
      <dsp:spPr>
        <a:xfrm rot="3600000">
          <a:off x="5226055" y="1904537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5265016" y="1968838"/>
        <a:ext cx="363637" cy="395350"/>
      </dsp:txXfrm>
    </dsp:sp>
    <dsp:sp modelId="{A016E5C5-6C3A-4C06-A04F-D8F46AD28743}">
      <dsp:nvSpPr>
        <dsp:cNvPr id="0" name=""/>
        <dsp:cNvSpPr/>
      </dsp:nvSpPr>
      <dsp:spPr>
        <a:xfrm>
          <a:off x="5250099" y="2540367"/>
          <a:ext cx="1952352" cy="19523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Green</a:t>
          </a:r>
        </a:p>
      </dsp:txBody>
      <dsp:txXfrm>
        <a:off x="5536014" y="2826282"/>
        <a:ext cx="1380522" cy="1380522"/>
      </dsp:txXfrm>
    </dsp:sp>
    <dsp:sp modelId="{8DF4660A-2381-488A-A2CB-A42539277B74}">
      <dsp:nvSpPr>
        <dsp:cNvPr id="0" name=""/>
        <dsp:cNvSpPr/>
      </dsp:nvSpPr>
      <dsp:spPr>
        <a:xfrm rot="10800000">
          <a:off x="4514981" y="3187084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 rot="10800000">
        <a:off x="4670826" y="3318868"/>
        <a:ext cx="363637" cy="395350"/>
      </dsp:txXfrm>
    </dsp:sp>
    <dsp:sp modelId="{58427B36-91A0-41D2-A11C-92D185FFD19E}">
      <dsp:nvSpPr>
        <dsp:cNvPr id="0" name=""/>
        <dsp:cNvSpPr/>
      </dsp:nvSpPr>
      <dsp:spPr>
        <a:xfrm>
          <a:off x="2317590" y="2540367"/>
          <a:ext cx="1952352" cy="1952352"/>
        </a:xfrm>
        <a:prstGeom prst="ellipse">
          <a:avLst/>
        </a:prstGeom>
        <a:solidFill>
          <a:schemeClr val="accent3"/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Refactor</a:t>
          </a:r>
        </a:p>
      </dsp:txBody>
      <dsp:txXfrm>
        <a:off x="2603505" y="2826282"/>
        <a:ext cx="1380522" cy="1380522"/>
      </dsp:txXfrm>
    </dsp:sp>
    <dsp:sp modelId="{D88BF18A-B3BB-4BAB-8EDC-A147470696D8}">
      <dsp:nvSpPr>
        <dsp:cNvPr id="0" name=""/>
        <dsp:cNvSpPr/>
      </dsp:nvSpPr>
      <dsp:spPr>
        <a:xfrm rot="18000000">
          <a:off x="3759801" y="1930003"/>
          <a:ext cx="519482" cy="65891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3798762" y="2129270"/>
        <a:ext cx="363637" cy="395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4EFDAC-F55C-4A0E-A26D-A145E1ED92CC}" type="datetimeFigureOut">
              <a:rPr lang="en-US" smtClean="0"/>
              <a:t>5/3/2016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DD09D-519C-4575-ADE2-550E127DAD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74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097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319A7-59F3-47D0-A566-EFDE327BCE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660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319A7-59F3-47D0-A566-EFDE327BCE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28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25" y="228600"/>
            <a:ext cx="4497388" cy="2528888"/>
          </a:xfrm>
        </p:spPr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FE84D-8D06-4C06-B98B-5333C552E21B}" type="slidenum">
              <a:rPr lang="en-US" smtClean="0"/>
              <a:t>40</a:t>
            </a:fld>
            <a:endParaRPr lang="en-US"/>
          </a:p>
        </p:txBody>
      </p:sp>
      <p:sp>
        <p:nvSpPr>
          <p:cNvPr id="6" name="Notes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720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pPr eaLnBrk="1" hangingPunct="1"/>
            <a:r>
              <a:rPr lang="en-US"/>
              <a:t>Copyright © 2006 Notion Solutions, Inc.. All rights reserved.</a:t>
            </a:r>
          </a:p>
          <a:p>
            <a:r>
              <a:rPr lang="en-US"/>
              <a:t>This presentation is for informational purposes only. Notion Solutions makes no warranties, express or implied.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1D567AB-FB7F-49F6-9CE8-2EFE1E15535E}" type="slidenum">
              <a:rPr lang="en-US"/>
              <a:pPr/>
              <a:t>41</a:t>
            </a:fld>
            <a:endParaRPr lang="en-US"/>
          </a:p>
        </p:txBody>
      </p:sp>
      <p:sp>
        <p:nvSpPr>
          <p:cNvPr id="305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583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25" y="228600"/>
            <a:ext cx="4497388" cy="2528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FE84D-8D06-4C06-B98B-5333C552E2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82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238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528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76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9B23-B884-4916-82AF-B3657145805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712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220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pPr eaLnBrk="1" hangingPunct="1"/>
            <a:r>
              <a:rPr lang="en-US"/>
              <a:t>Copyright © 2006 Notion Solutions, Inc.. All rights reserved.</a:t>
            </a:r>
          </a:p>
          <a:p>
            <a:r>
              <a:rPr lang="en-US"/>
              <a:t>This presentation is for informational purposes only. Notion Solutions makes no warranties, express or implied.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5B4E5DF-A262-4887-ADFA-C32BE2ACE069}" type="slidenum">
              <a:rPr lang="en-US"/>
              <a:pPr/>
              <a:t>9</a:t>
            </a:fld>
            <a:endParaRPr lang="en-US"/>
          </a:p>
        </p:txBody>
      </p:sp>
      <p:sp>
        <p:nvSpPr>
          <p:cNvPr id="285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5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indent="6350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2569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9F2BB-376A-4FF6-A176-A954096D3F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24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0"/>
              </a:spcBef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9F2BB-376A-4FF6-A176-A954096D3F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699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99F2BB-376A-4FF6-A176-A954096D3F2B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73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859603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9F2BB-376A-4FF6-A176-A954096D3F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386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99F2BB-376A-4FF6-A176-A954096D3F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02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07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672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6356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7DD09D-519C-4575-ADE2-550E127DAD4E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25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73125" y="228600"/>
            <a:ext cx="4497388" cy="25288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0FE84D-8D06-4C06-B98B-5333C552E21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8513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9B23-B884-4916-82AF-B3657145805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0161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42DB22-D69A-4774-88C6-3B02ADE5116E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48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pPr eaLnBrk="1" hangingPunct="1"/>
            <a:r>
              <a:rPr lang="en-US"/>
              <a:t>Copyright © 2006 Notion Solutions, Inc.. All rights reserved.</a:t>
            </a:r>
          </a:p>
          <a:p>
            <a:r>
              <a:rPr lang="en-US"/>
              <a:t>This presentation is for informational purposes only. Notion Solutions makes no warranties, express or implied.</a:t>
            </a:r>
            <a:endParaRPr lang="en-US" sz="1200">
              <a:latin typeface="Times New Roman" pitchFamily="18" charset="0"/>
            </a:endParaRPr>
          </a:p>
        </p:txBody>
      </p:sp>
      <p:sp>
        <p:nvSpPr>
          <p:cNvPr id="7" name="Rectangle 9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1AD2E50-523A-4770-87B6-50031453B5C6}" type="slidenum">
              <a:rPr lang="en-US"/>
              <a:pPr/>
              <a:t>12</a:t>
            </a:fld>
            <a:endParaRPr lang="en-US"/>
          </a:p>
        </p:txBody>
      </p:sp>
      <p:sp>
        <p:nvSpPr>
          <p:cNvPr id="288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488950" y="533400"/>
            <a:ext cx="7991475" cy="4495800"/>
          </a:xfrm>
          <a:ln>
            <a:solidFill>
              <a:schemeClr val="tx1"/>
            </a:solidFill>
          </a:ln>
        </p:spPr>
      </p:sp>
      <p:sp>
        <p:nvSpPr>
          <p:cNvPr id="288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99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9B23-B884-4916-82AF-B365714580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970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9B23-B884-4916-82AF-B3657145805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5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2B9B23-B884-4916-82AF-B3657145805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4303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319A7-59F3-47D0-A566-EFDE327BCE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3113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319A7-59F3-47D0-A566-EFDE327BCE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469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43940" y="6043943"/>
            <a:ext cx="1613565" cy="34569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3" name="TextBox 2"/>
          <p:cNvSpPr txBox="1"/>
          <p:nvPr/>
        </p:nvSpPr>
        <p:spPr>
          <a:xfrm>
            <a:off x="145169" y="291068"/>
            <a:ext cx="4252078" cy="66992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369327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570" y="1255173"/>
            <a:ext cx="11474238" cy="1840792"/>
          </a:xfrm>
        </p:spPr>
        <p:txBody>
          <a:bodyPr>
            <a:spAutoFit/>
          </a:bodyPr>
          <a:lstStyle>
            <a:lvl1pPr>
              <a:spcBef>
                <a:spcPts val="588"/>
              </a:spcBef>
              <a:defRPr sz="1961"/>
            </a:lvl1pPr>
            <a:lvl2pPr>
              <a:spcBef>
                <a:spcPts val="588"/>
              </a:spcBef>
              <a:defRPr sz="1961"/>
            </a:lvl2pPr>
            <a:lvl3pPr>
              <a:spcBef>
                <a:spcPts val="588"/>
              </a:spcBef>
              <a:defRPr sz="1961"/>
            </a:lvl3pPr>
            <a:lvl4pPr>
              <a:spcBef>
                <a:spcPts val="588"/>
              </a:spcBef>
              <a:defRPr sz="1961"/>
            </a:lvl4pPr>
            <a:lvl5pPr>
              <a:spcBef>
                <a:spcPts val="588"/>
              </a:spcBef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551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569" y="1344828"/>
            <a:ext cx="5557834" cy="2003747"/>
          </a:xfrm>
        </p:spPr>
        <p:txBody>
          <a:bodyPr wrap="square">
            <a:spAutoFit/>
          </a:bodyPr>
          <a:lstStyle>
            <a:lvl1pPr marL="0" indent="0">
              <a:spcBef>
                <a:spcPts val="588"/>
              </a:spcBef>
              <a:buClr>
                <a:schemeClr val="tx1"/>
              </a:buClr>
              <a:buFont typeface="Wingdings" pitchFamily="2" charset="2"/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1961"/>
            </a:lvl2pPr>
            <a:lvl3pPr marL="227209" indent="0">
              <a:spcBef>
                <a:spcPts val="588"/>
              </a:spcBef>
              <a:buNone/>
              <a:tabLst/>
              <a:defRPr sz="1961"/>
            </a:lvl3pPr>
            <a:lvl4pPr marL="451306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4974" y="1344828"/>
            <a:ext cx="5557834" cy="2003747"/>
          </a:xfrm>
        </p:spPr>
        <p:txBody>
          <a:bodyPr wrap="square">
            <a:spAutoFit/>
          </a:bodyPr>
          <a:lstStyle>
            <a:lvl1pPr marL="0" indent="0">
              <a:spcBef>
                <a:spcPts val="588"/>
              </a:spcBef>
              <a:buClr>
                <a:schemeClr val="tx1"/>
              </a:buClr>
              <a:buFont typeface="Wingdings" pitchFamily="2" charset="2"/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None/>
              <a:defRPr sz="1961"/>
            </a:lvl2pPr>
            <a:lvl3pPr marL="227209" indent="0">
              <a:spcBef>
                <a:spcPts val="588"/>
              </a:spcBef>
              <a:buNone/>
              <a:tabLst/>
              <a:defRPr sz="1961"/>
            </a:lvl3pPr>
            <a:lvl4pPr marL="451306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892708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5557834" cy="2003747"/>
          </a:xfrm>
        </p:spPr>
        <p:txBody>
          <a:bodyPr wrap="square">
            <a:spAutoFit/>
          </a:bodyPr>
          <a:lstStyle>
            <a:lvl1pPr marL="0" indent="0">
              <a:spcBef>
                <a:spcPts val="588"/>
              </a:spcBef>
              <a:buClr>
                <a:schemeClr val="tx2"/>
              </a:buClr>
              <a:buFont typeface="Arial" pitchFamily="34" charset="0"/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224097" indent="-224097">
              <a:spcBef>
                <a:spcPts val="588"/>
              </a:spcBef>
              <a:defRPr sz="1961"/>
            </a:lvl2pPr>
            <a:lvl3pPr marL="448193" indent="-224097">
              <a:spcBef>
                <a:spcPts val="588"/>
              </a:spcBef>
              <a:tabLst/>
              <a:defRPr sz="1961"/>
            </a:lvl3pPr>
            <a:lvl4pPr marL="672290" indent="-224097">
              <a:spcBef>
                <a:spcPts val="588"/>
              </a:spcBef>
              <a:defRPr sz="1961"/>
            </a:lvl4pPr>
            <a:lvl5pPr marL="896386" indent="-224097">
              <a:spcBef>
                <a:spcPts val="588"/>
              </a:spcBef>
              <a:tabLst/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74974" y="1344828"/>
            <a:ext cx="5557834" cy="2003747"/>
          </a:xfrm>
        </p:spPr>
        <p:txBody>
          <a:bodyPr wrap="square">
            <a:spAutoFit/>
          </a:bodyPr>
          <a:lstStyle>
            <a:lvl1pPr marL="0" indent="0">
              <a:spcBef>
                <a:spcPts val="588"/>
              </a:spcBef>
              <a:buClr>
                <a:schemeClr val="tx2"/>
              </a:buClr>
              <a:buFont typeface="Arial" pitchFamily="34" charset="0"/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224097" indent="-224097">
              <a:spcBef>
                <a:spcPts val="588"/>
              </a:spcBef>
              <a:defRPr sz="1961"/>
            </a:lvl2pPr>
            <a:lvl3pPr marL="448193" indent="-224097">
              <a:spcBef>
                <a:spcPts val="588"/>
              </a:spcBef>
              <a:tabLst/>
              <a:defRPr sz="1961"/>
            </a:lvl3pPr>
            <a:lvl4pPr marL="672290" indent="-224097">
              <a:spcBef>
                <a:spcPts val="588"/>
              </a:spcBef>
              <a:defRPr sz="1961"/>
            </a:lvl4pPr>
            <a:lvl5pPr marL="896386" indent="-224097">
              <a:spcBef>
                <a:spcPts val="588"/>
              </a:spcBef>
              <a:tabLst/>
              <a:defRPr sz="1961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95249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31725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358621"/>
            <a:ext cx="11474238" cy="806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8570" y="1165517"/>
            <a:ext cx="11474238" cy="806897"/>
          </a:xfrm>
        </p:spPr>
        <p:txBody>
          <a:bodyPr/>
          <a:lstStyle>
            <a:lvl1pPr marL="0" indent="0">
              <a:buNone/>
              <a:defRPr sz="2745" spc="-29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</p:spTree>
    <p:extLst>
      <p:ext uri="{BB962C8B-B14F-4D97-AF65-F5344CB8AC3E}">
        <p14:creationId xmlns:p14="http://schemas.microsoft.com/office/powerpoint/2010/main" val="2244618506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head with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/>
          <p:cNvSpPr>
            <a:spLocks noGrp="1" noChangeAspect="1"/>
          </p:cNvSpPr>
          <p:nvPr>
            <p:ph type="body" sz="quarter" idx="17"/>
          </p:nvPr>
        </p:nvSpPr>
        <p:spPr>
          <a:xfrm>
            <a:off x="4571767" y="2510345"/>
            <a:ext cx="2061777" cy="2062070"/>
          </a:xfrm>
          <a:solidFill>
            <a:schemeClr val="accent4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4"/>
          <p:cNvSpPr>
            <a:spLocks noGrp="1" noChangeAspect="1"/>
          </p:cNvSpPr>
          <p:nvPr>
            <p:ph type="body" sz="quarter" idx="18"/>
          </p:nvPr>
        </p:nvSpPr>
        <p:spPr>
          <a:xfrm>
            <a:off x="2509990" y="2510345"/>
            <a:ext cx="2061777" cy="2062070"/>
          </a:xfrm>
          <a:solidFill>
            <a:schemeClr val="accent3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 noChangeAspect="1"/>
          </p:cNvSpPr>
          <p:nvPr>
            <p:ph type="body" sz="quarter" idx="19"/>
          </p:nvPr>
        </p:nvSpPr>
        <p:spPr>
          <a:xfrm>
            <a:off x="448212" y="2510345"/>
            <a:ext cx="2061777" cy="2062070"/>
          </a:xfrm>
          <a:solidFill>
            <a:schemeClr val="accent1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358621"/>
            <a:ext cx="11474238" cy="8068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58570" y="1165517"/>
            <a:ext cx="11474238" cy="806897"/>
          </a:xfrm>
        </p:spPr>
        <p:txBody>
          <a:bodyPr/>
          <a:lstStyle>
            <a:lvl1pPr marL="0" indent="0">
              <a:buNone/>
              <a:defRPr sz="2745" spc="-29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subhead style</a:t>
            </a:r>
          </a:p>
        </p:txBody>
      </p:sp>
      <p:sp>
        <p:nvSpPr>
          <p:cNvPr id="7" name="Text Placeholder 4"/>
          <p:cNvSpPr>
            <a:spLocks noGrp="1" noChangeAspect="1"/>
          </p:cNvSpPr>
          <p:nvPr>
            <p:ph type="body" sz="quarter" idx="20"/>
          </p:nvPr>
        </p:nvSpPr>
        <p:spPr>
          <a:xfrm>
            <a:off x="6633544" y="2510345"/>
            <a:ext cx="2061777" cy="2062070"/>
          </a:xfrm>
          <a:solidFill>
            <a:schemeClr val="accent5"/>
          </a:solidFill>
        </p:spPr>
        <p:txBody>
          <a:bodyPr lIns="365760" rIns="365760" anchor="ctr"/>
          <a:lstStyle>
            <a:lvl1pPr marL="0" indent="0" algn="ctr">
              <a:lnSpc>
                <a:spcPct val="100000"/>
              </a:lnSpc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668" y="4952827"/>
            <a:ext cx="8752592" cy="1905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6711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358621"/>
            <a:ext cx="5378549" cy="1524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5689" y="0"/>
            <a:ext cx="6095689" cy="6858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58569" y="2062070"/>
            <a:ext cx="5378549" cy="185018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2453769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layout Altern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4259" y="358621"/>
            <a:ext cx="5378549" cy="15241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5689" cy="685862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6454259" y="2062070"/>
            <a:ext cx="5378549" cy="1850186"/>
          </a:xfrm>
        </p:spPr>
        <p:txBody>
          <a:bodyPr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82799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llustration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77" cy="6858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717242"/>
            <a:ext cx="7619611" cy="603538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defRPr sz="2745" spc="-29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745" y="3429311"/>
            <a:ext cx="7201599" cy="343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317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and illustration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377" cy="685862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13197" y="717242"/>
            <a:ext cx="7619611" cy="603538"/>
          </a:xfrm>
        </p:spPr>
        <p:txBody>
          <a:bodyPr>
            <a:spAutoFit/>
          </a:bodyPr>
          <a:lstStyle>
            <a:lvl1pPr algn="r">
              <a:lnSpc>
                <a:spcPct val="100000"/>
              </a:lnSpc>
              <a:defRPr sz="2745" spc="-29" baseline="0">
                <a:solidFill>
                  <a:schemeClr val="tx1">
                    <a:lumMod val="50000"/>
                  </a:schemeClr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49" y="3204861"/>
            <a:ext cx="7316971" cy="298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9363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43940" y="6043943"/>
            <a:ext cx="1613565" cy="34569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579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8570" y="1075863"/>
            <a:ext cx="7171399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7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389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002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6"/>
            <a:ext cx="9860674" cy="778565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7565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Pr>
        <a:solidFill>
          <a:schemeClr val="tx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058" b="0" kern="1200" cap="none" spc="-98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067088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741461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accent color 1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29610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003747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3137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24097" indent="0">
              <a:spcBef>
                <a:spcPts val="588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48193" indent="0">
              <a:spcBef>
                <a:spcPts val="588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72290" indent="0">
              <a:spcBef>
                <a:spcPts val="588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96386" indent="0">
              <a:spcBef>
                <a:spcPts val="588"/>
              </a:spcBef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852030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358570" y="6170058"/>
            <a:ext cx="11474238" cy="33194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89642" tIns="89642" rIns="89642" bIns="89642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980" baseline="0" dirty="0">
                <a:solidFill>
                  <a:schemeClr val="bg1"/>
                </a:solidFill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0202" y="3083653"/>
            <a:ext cx="3223861" cy="69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33290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58570" y="1344828"/>
            <a:ext cx="11474238" cy="1840792"/>
          </a:xfrm>
          <a:prstGeom prst="rect">
            <a:avLst/>
          </a:prstGeom>
        </p:spPr>
        <p:txBody>
          <a:bodyPr>
            <a:spAutoFit/>
          </a:bodyPr>
          <a:lstStyle>
            <a:lvl1pPr marL="224097" indent="-224097">
              <a:spcBef>
                <a:spcPts val="588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48193" indent="-224097">
              <a:spcBef>
                <a:spcPts val="588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72290" indent="-224097">
              <a:spcBef>
                <a:spcPts val="588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96386" indent="-224097">
              <a:spcBef>
                <a:spcPts val="588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120483" indent="-224097">
              <a:spcBef>
                <a:spcPts val="588"/>
              </a:spcBef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141381"/>
            <a:ext cx="12192001" cy="717242"/>
          </a:xfrm>
          <a:prstGeom prst="rect">
            <a:avLst/>
          </a:prstGeom>
          <a:solidFill>
            <a:srgbClr val="FFFF99"/>
          </a:solidFill>
        </p:spPr>
        <p:txBody>
          <a:bodyPr wrap="square" lIns="365760" tIns="91440" rIns="365760" bIns="91440" anchor="ctr" anchorCtr="0">
            <a:noAutofit/>
          </a:bodyPr>
          <a:lstStyle>
            <a:lvl1pPr algn="r">
              <a:buFont typeface="Arial" pitchFamily="34" charset="0"/>
              <a:buNone/>
              <a:defRPr sz="313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797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36296" y="533401"/>
            <a:ext cx="11119409" cy="579120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“Quote Here”</a:t>
            </a:r>
          </a:p>
        </p:txBody>
      </p:sp>
    </p:spTree>
    <p:extLst>
      <p:ext uri="{BB962C8B-B14F-4D97-AF65-F5344CB8AC3E}">
        <p14:creationId xmlns:p14="http://schemas.microsoft.com/office/powerpoint/2010/main" val="40292462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"/>
            <a:ext cx="12192000" cy="68749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2668786" y="2733452"/>
            <a:ext cx="8453797" cy="1470025"/>
          </a:xfrm>
        </p:spPr>
        <p:txBody>
          <a:bodyPr anchor="t">
            <a:normAutofit/>
          </a:bodyPr>
          <a:lstStyle>
            <a:lvl1pPr algn="l">
              <a:defRPr sz="8792" baseline="0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/>
              <a:t>Demo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664839" y="4355535"/>
            <a:ext cx="8453797" cy="685800"/>
          </a:xfrm>
        </p:spPr>
        <p:txBody>
          <a:bodyPr anchor="t">
            <a:normAutofit/>
          </a:bodyPr>
          <a:lstStyle>
            <a:lvl1pPr marL="0" indent="0" algn="l">
              <a:buNone/>
              <a:defRPr sz="3196" spc="-70" baseline="0">
                <a:solidFill>
                  <a:schemeClr val="bg1"/>
                </a:solidFill>
                <a:latin typeface="Segoe UI Light" pitchFamily="34" charset="0"/>
              </a:defRPr>
            </a:lvl1pPr>
            <a:lvl2pPr marL="6091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3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74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66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57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49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41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32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Type / Sub Heading</a:t>
            </a:r>
          </a:p>
        </p:txBody>
      </p:sp>
    </p:spTree>
    <p:extLst>
      <p:ext uri="{BB962C8B-B14F-4D97-AF65-F5344CB8AC3E}">
        <p14:creationId xmlns:p14="http://schemas.microsoft.com/office/powerpoint/2010/main" val="3878196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635870" y="0"/>
            <a:ext cx="3556129" cy="6858000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43940" y="6043943"/>
            <a:ext cx="1613565" cy="34569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45169" y="291068"/>
            <a:ext cx="4252078" cy="66992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solidFill>
                  <a:srgbClr val="737373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207832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610077" y="274639"/>
            <a:ext cx="10981375" cy="1143000"/>
          </a:xfrm>
        </p:spPr>
        <p:txBody>
          <a:bodyPr>
            <a:normAutofit/>
          </a:bodyPr>
          <a:lstStyle>
            <a:lvl1pPr algn="l">
              <a:defRPr sz="5397">
                <a:solidFill>
                  <a:schemeClr val="accent1"/>
                </a:solidFill>
                <a:latin typeface="Segoe UI Light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610077" y="1600203"/>
            <a:ext cx="10981375" cy="4525963"/>
          </a:xfrm>
        </p:spPr>
        <p:txBody>
          <a:bodyPr/>
          <a:lstStyle>
            <a:lvl1pPr marL="0" indent="0">
              <a:buNone/>
              <a:defRPr sz="3998">
                <a:solidFill>
                  <a:schemeClr val="accent5"/>
                </a:solidFill>
                <a:latin typeface="Segoe UI Light" pitchFamily="34" charset="0"/>
              </a:defRPr>
            </a:lvl1pPr>
            <a:lvl2pPr marL="609462" indent="0">
              <a:buNone/>
              <a:defRPr sz="1999"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1218925" indent="0">
              <a:buNone/>
              <a:defRPr sz="1999"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828388" indent="0">
              <a:buNone/>
              <a:defRPr sz="1999"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2437850" indent="0">
              <a:buNone/>
              <a:defRPr sz="1999"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7205" y="6318337"/>
            <a:ext cx="1897985" cy="52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791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8635870" y="0"/>
            <a:ext cx="3556129" cy="6858000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rgbClr val="0072C6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43940" y="6043943"/>
            <a:ext cx="1613565" cy="345696"/>
          </a:xfrm>
          <a:prstGeom prst="rect">
            <a:avLst/>
          </a:prstGeom>
        </p:spPr>
      </p:pic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5209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1" y="6023859"/>
            <a:ext cx="2238697" cy="3657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635870" y="0"/>
            <a:ext cx="3556129" cy="6858000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48" name="TextBox 47"/>
          <p:cNvSpPr txBox="1"/>
          <p:nvPr/>
        </p:nvSpPr>
        <p:spPr>
          <a:xfrm>
            <a:off x="145169" y="291068"/>
            <a:ext cx="4252078" cy="669927"/>
          </a:xfrm>
          <a:prstGeom prst="rect">
            <a:avLst/>
          </a:prstGeom>
          <a:noFill/>
        </p:spPr>
        <p:txBody>
          <a:bodyPr wrap="none" lIns="179285" tIns="143428" rIns="179285" bIns="143428" rtlCol="0">
            <a:spAutoFit/>
          </a:bodyPr>
          <a:lstStyle/>
          <a:p>
            <a:pPr>
              <a:lnSpc>
                <a:spcPct val="90000"/>
              </a:lnSpc>
              <a:spcAft>
                <a:spcPts val="588"/>
              </a:spcAft>
            </a:pPr>
            <a:r>
              <a:rPr lang="en-US" sz="2745" dirty="0">
                <a:solidFill>
                  <a:schemeClr val="bg1"/>
                </a:solidFill>
                <a:latin typeface="+mj-lt"/>
              </a:rPr>
              <a:t>Microsoft Virtual Academy</a:t>
            </a:r>
          </a:p>
        </p:txBody>
      </p:sp>
    </p:spTree>
    <p:extLst>
      <p:ext uri="{BB962C8B-B14F-4D97-AF65-F5344CB8AC3E}">
        <p14:creationId xmlns:p14="http://schemas.microsoft.com/office/powerpoint/2010/main" val="39137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8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41" y="6023859"/>
            <a:ext cx="2238697" cy="36578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 bwMode="auto">
          <a:xfrm>
            <a:off x="8635870" y="0"/>
            <a:ext cx="3556129" cy="6858000"/>
          </a:xfrm>
          <a:prstGeom prst="rect">
            <a:avLst/>
          </a:prstGeom>
          <a:solidFill>
            <a:srgbClr val="EEEEE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353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39" y="2720520"/>
            <a:ext cx="8270507" cy="896552"/>
          </a:xfrm>
          <a:noFill/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0"/>
              </a:spcBef>
              <a:buNone/>
              <a:defRPr sz="2745" spc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238" y="1644658"/>
            <a:ext cx="8270507" cy="1075862"/>
          </a:xfrm>
          <a:noFill/>
        </p:spPr>
        <p:txBody>
          <a:bodyPr lIns="91440" tIns="91440" rIns="91440" bIns="91440" anchor="t" anchorCtr="0"/>
          <a:lstStyle>
            <a:lvl1pPr>
              <a:defRPr sz="5882" spc="-78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grpSp>
        <p:nvGrpSpPr>
          <p:cNvPr id="49" name="Group 48"/>
          <p:cNvGrpSpPr/>
          <p:nvPr/>
        </p:nvGrpSpPr>
        <p:grpSpPr>
          <a:xfrm>
            <a:off x="9076073" y="1662045"/>
            <a:ext cx="2750426" cy="3533909"/>
            <a:chOff x="4173933" y="1990739"/>
            <a:chExt cx="2457160" cy="3156656"/>
          </a:xfrm>
        </p:grpSpPr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4825097" y="2367213"/>
              <a:ext cx="1197063" cy="1195470"/>
            </a:xfrm>
            <a:custGeom>
              <a:avLst/>
              <a:gdLst>
                <a:gd name="T0" fmla="*/ 670 w 1598"/>
                <a:gd name="T1" fmla="*/ 1577 h 1597"/>
                <a:gd name="T2" fmla="*/ 760 w 1598"/>
                <a:gd name="T3" fmla="*/ 1597 h 1597"/>
                <a:gd name="T4" fmla="*/ 917 w 1598"/>
                <a:gd name="T5" fmla="*/ 1569 h 1597"/>
                <a:gd name="T6" fmla="*/ 839 w 1598"/>
                <a:gd name="T7" fmla="*/ 1597 h 1597"/>
                <a:gd name="T8" fmla="*/ 516 w 1598"/>
                <a:gd name="T9" fmla="*/ 1535 h 1597"/>
                <a:gd name="T10" fmla="*/ 602 w 1598"/>
                <a:gd name="T11" fmla="*/ 1573 h 1597"/>
                <a:gd name="T12" fmla="*/ 1070 w 1598"/>
                <a:gd name="T13" fmla="*/ 1529 h 1597"/>
                <a:gd name="T14" fmla="*/ 997 w 1598"/>
                <a:gd name="T15" fmla="*/ 1573 h 1597"/>
                <a:gd name="T16" fmla="*/ 374 w 1598"/>
                <a:gd name="T17" fmla="*/ 1463 h 1597"/>
                <a:gd name="T18" fmla="*/ 452 w 1598"/>
                <a:gd name="T19" fmla="*/ 1517 h 1597"/>
                <a:gd name="T20" fmla="*/ 1211 w 1598"/>
                <a:gd name="T21" fmla="*/ 1460 h 1597"/>
                <a:gd name="T22" fmla="*/ 1147 w 1598"/>
                <a:gd name="T23" fmla="*/ 1517 h 1597"/>
                <a:gd name="T24" fmla="*/ 249 w 1598"/>
                <a:gd name="T25" fmla="*/ 1364 h 1597"/>
                <a:gd name="T26" fmla="*/ 317 w 1598"/>
                <a:gd name="T27" fmla="*/ 1433 h 1597"/>
                <a:gd name="T28" fmla="*/ 1336 w 1598"/>
                <a:gd name="T29" fmla="*/ 1363 h 1597"/>
                <a:gd name="T30" fmla="*/ 1282 w 1598"/>
                <a:gd name="T31" fmla="*/ 1432 h 1597"/>
                <a:gd name="T32" fmla="*/ 146 w 1598"/>
                <a:gd name="T33" fmla="*/ 1242 h 1597"/>
                <a:gd name="T34" fmla="*/ 201 w 1598"/>
                <a:gd name="T35" fmla="*/ 1323 h 1597"/>
                <a:gd name="T36" fmla="*/ 1438 w 1598"/>
                <a:gd name="T37" fmla="*/ 1244 h 1597"/>
                <a:gd name="T38" fmla="*/ 1398 w 1598"/>
                <a:gd name="T39" fmla="*/ 1323 h 1597"/>
                <a:gd name="T40" fmla="*/ 71 w 1598"/>
                <a:gd name="T41" fmla="*/ 1102 h 1597"/>
                <a:gd name="T42" fmla="*/ 110 w 1598"/>
                <a:gd name="T43" fmla="*/ 1192 h 1597"/>
                <a:gd name="T44" fmla="*/ 1515 w 1598"/>
                <a:gd name="T45" fmla="*/ 1106 h 1597"/>
                <a:gd name="T46" fmla="*/ 1489 w 1598"/>
                <a:gd name="T47" fmla="*/ 1192 h 1597"/>
                <a:gd name="T48" fmla="*/ 25 w 1598"/>
                <a:gd name="T49" fmla="*/ 949 h 1597"/>
                <a:gd name="T50" fmla="*/ 47 w 1598"/>
                <a:gd name="T51" fmla="*/ 1046 h 1597"/>
                <a:gd name="T52" fmla="*/ 1562 w 1598"/>
                <a:gd name="T53" fmla="*/ 956 h 1597"/>
                <a:gd name="T54" fmla="*/ 1552 w 1598"/>
                <a:gd name="T55" fmla="*/ 1045 h 1597"/>
                <a:gd name="T56" fmla="*/ 10 w 1598"/>
                <a:gd name="T57" fmla="*/ 790 h 1597"/>
                <a:gd name="T58" fmla="*/ 16 w 1598"/>
                <a:gd name="T59" fmla="*/ 890 h 1597"/>
                <a:gd name="T60" fmla="*/ 1574 w 1598"/>
                <a:gd name="T61" fmla="*/ 878 h 1597"/>
                <a:gd name="T62" fmla="*/ 1598 w 1598"/>
                <a:gd name="T63" fmla="*/ 797 h 1597"/>
                <a:gd name="T64" fmla="*/ 14 w 1598"/>
                <a:gd name="T65" fmla="*/ 730 h 1597"/>
                <a:gd name="T66" fmla="*/ 28 w 1598"/>
                <a:gd name="T67" fmla="*/ 631 h 1597"/>
                <a:gd name="T68" fmla="*/ 1584 w 1598"/>
                <a:gd name="T69" fmla="*/ 727 h 1597"/>
                <a:gd name="T70" fmla="*/ 1581 w 1598"/>
                <a:gd name="T71" fmla="*/ 637 h 1597"/>
                <a:gd name="T72" fmla="*/ 46 w 1598"/>
                <a:gd name="T73" fmla="*/ 574 h 1597"/>
                <a:gd name="T74" fmla="*/ 78 w 1598"/>
                <a:gd name="T75" fmla="*/ 480 h 1597"/>
                <a:gd name="T76" fmla="*/ 1551 w 1598"/>
                <a:gd name="T77" fmla="*/ 571 h 1597"/>
                <a:gd name="T78" fmla="*/ 1533 w 1598"/>
                <a:gd name="T79" fmla="*/ 482 h 1597"/>
                <a:gd name="T80" fmla="*/ 109 w 1598"/>
                <a:gd name="T81" fmla="*/ 427 h 1597"/>
                <a:gd name="T82" fmla="*/ 157 w 1598"/>
                <a:gd name="T83" fmla="*/ 341 h 1597"/>
                <a:gd name="T84" fmla="*/ 1488 w 1598"/>
                <a:gd name="T85" fmla="*/ 425 h 1597"/>
                <a:gd name="T86" fmla="*/ 1454 w 1598"/>
                <a:gd name="T87" fmla="*/ 341 h 1597"/>
                <a:gd name="T88" fmla="*/ 200 w 1598"/>
                <a:gd name="T89" fmla="*/ 296 h 1597"/>
                <a:gd name="T90" fmla="*/ 262 w 1598"/>
                <a:gd name="T91" fmla="*/ 221 h 1597"/>
                <a:gd name="T92" fmla="*/ 1396 w 1598"/>
                <a:gd name="T93" fmla="*/ 294 h 1597"/>
                <a:gd name="T94" fmla="*/ 1348 w 1598"/>
                <a:gd name="T95" fmla="*/ 219 h 1597"/>
                <a:gd name="T96" fmla="*/ 315 w 1598"/>
                <a:gd name="T97" fmla="*/ 186 h 1597"/>
                <a:gd name="T98" fmla="*/ 389 w 1598"/>
                <a:gd name="T99" fmla="*/ 125 h 1597"/>
                <a:gd name="T100" fmla="*/ 1281 w 1598"/>
                <a:gd name="T101" fmla="*/ 184 h 1597"/>
                <a:gd name="T102" fmla="*/ 1220 w 1598"/>
                <a:gd name="T103" fmla="*/ 120 h 1597"/>
                <a:gd name="T104" fmla="*/ 451 w 1598"/>
                <a:gd name="T105" fmla="*/ 101 h 1597"/>
                <a:gd name="T106" fmla="*/ 533 w 1598"/>
                <a:gd name="T107" fmla="*/ 56 h 1597"/>
                <a:gd name="T108" fmla="*/ 1145 w 1598"/>
                <a:gd name="T109" fmla="*/ 100 h 1597"/>
                <a:gd name="T110" fmla="*/ 1075 w 1598"/>
                <a:gd name="T111" fmla="*/ 49 h 1597"/>
                <a:gd name="T112" fmla="*/ 600 w 1598"/>
                <a:gd name="T113" fmla="*/ 46 h 1597"/>
                <a:gd name="T114" fmla="*/ 688 w 1598"/>
                <a:gd name="T115" fmla="*/ 18 h 1597"/>
                <a:gd name="T116" fmla="*/ 995 w 1598"/>
                <a:gd name="T117" fmla="*/ 45 h 1597"/>
                <a:gd name="T118" fmla="*/ 919 w 1598"/>
                <a:gd name="T119" fmla="*/ 9 h 1597"/>
                <a:gd name="T120" fmla="*/ 758 w 1598"/>
                <a:gd name="T121" fmla="*/ 21 h 1597"/>
                <a:gd name="T122" fmla="*/ 848 w 1598"/>
                <a:gd name="T123" fmla="*/ 12 h 1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98" h="1597">
                  <a:moveTo>
                    <a:pt x="760" y="1597"/>
                  </a:moveTo>
                  <a:cubicBezTo>
                    <a:pt x="759" y="1597"/>
                    <a:pt x="759" y="1597"/>
                    <a:pt x="759" y="1597"/>
                  </a:cubicBezTo>
                  <a:cubicBezTo>
                    <a:pt x="732" y="1595"/>
                    <a:pt x="705" y="1593"/>
                    <a:pt x="679" y="1589"/>
                  </a:cubicBezTo>
                  <a:cubicBezTo>
                    <a:pt x="673" y="1588"/>
                    <a:pt x="669" y="1583"/>
                    <a:pt x="670" y="1577"/>
                  </a:cubicBezTo>
                  <a:cubicBezTo>
                    <a:pt x="671" y="1572"/>
                    <a:pt x="676" y="1568"/>
                    <a:pt x="682" y="1569"/>
                  </a:cubicBezTo>
                  <a:cubicBezTo>
                    <a:pt x="707" y="1573"/>
                    <a:pt x="734" y="1575"/>
                    <a:pt x="760" y="1577"/>
                  </a:cubicBezTo>
                  <a:cubicBezTo>
                    <a:pt x="766" y="1577"/>
                    <a:pt x="770" y="1582"/>
                    <a:pt x="770" y="1587"/>
                  </a:cubicBezTo>
                  <a:cubicBezTo>
                    <a:pt x="769" y="1592"/>
                    <a:pt x="765" y="1597"/>
                    <a:pt x="760" y="1597"/>
                  </a:cubicBezTo>
                  <a:close/>
                  <a:moveTo>
                    <a:pt x="839" y="1597"/>
                  </a:moveTo>
                  <a:cubicBezTo>
                    <a:pt x="834" y="1597"/>
                    <a:pt x="830" y="1592"/>
                    <a:pt x="829" y="1587"/>
                  </a:cubicBezTo>
                  <a:cubicBezTo>
                    <a:pt x="829" y="1582"/>
                    <a:pt x="833" y="1577"/>
                    <a:pt x="839" y="1577"/>
                  </a:cubicBezTo>
                  <a:cubicBezTo>
                    <a:pt x="865" y="1575"/>
                    <a:pt x="892" y="1573"/>
                    <a:pt x="917" y="1569"/>
                  </a:cubicBezTo>
                  <a:cubicBezTo>
                    <a:pt x="923" y="1568"/>
                    <a:pt x="928" y="1572"/>
                    <a:pt x="929" y="1577"/>
                  </a:cubicBezTo>
                  <a:cubicBezTo>
                    <a:pt x="930" y="1583"/>
                    <a:pt x="926" y="1588"/>
                    <a:pt x="920" y="1588"/>
                  </a:cubicBezTo>
                  <a:cubicBezTo>
                    <a:pt x="894" y="1592"/>
                    <a:pt x="867" y="1595"/>
                    <a:pt x="840" y="1597"/>
                  </a:cubicBezTo>
                  <a:lnTo>
                    <a:pt x="839" y="1597"/>
                  </a:lnTo>
                  <a:close/>
                  <a:moveTo>
                    <a:pt x="602" y="1573"/>
                  </a:moveTo>
                  <a:cubicBezTo>
                    <a:pt x="601" y="1573"/>
                    <a:pt x="600" y="1573"/>
                    <a:pt x="599" y="1572"/>
                  </a:cubicBezTo>
                  <a:cubicBezTo>
                    <a:pt x="573" y="1566"/>
                    <a:pt x="547" y="1558"/>
                    <a:pt x="522" y="1548"/>
                  </a:cubicBezTo>
                  <a:cubicBezTo>
                    <a:pt x="517" y="1546"/>
                    <a:pt x="514" y="1541"/>
                    <a:pt x="516" y="1535"/>
                  </a:cubicBezTo>
                  <a:cubicBezTo>
                    <a:pt x="518" y="1530"/>
                    <a:pt x="524" y="1528"/>
                    <a:pt x="529" y="1530"/>
                  </a:cubicBezTo>
                  <a:cubicBezTo>
                    <a:pt x="554" y="1539"/>
                    <a:pt x="579" y="1547"/>
                    <a:pt x="604" y="1553"/>
                  </a:cubicBezTo>
                  <a:cubicBezTo>
                    <a:pt x="610" y="1554"/>
                    <a:pt x="613" y="1560"/>
                    <a:pt x="612" y="1565"/>
                  </a:cubicBezTo>
                  <a:cubicBezTo>
                    <a:pt x="610" y="1570"/>
                    <a:pt x="606" y="1573"/>
                    <a:pt x="602" y="1573"/>
                  </a:cubicBezTo>
                  <a:close/>
                  <a:moveTo>
                    <a:pt x="997" y="1573"/>
                  </a:moveTo>
                  <a:cubicBezTo>
                    <a:pt x="993" y="1573"/>
                    <a:pt x="989" y="1570"/>
                    <a:pt x="987" y="1565"/>
                  </a:cubicBezTo>
                  <a:cubicBezTo>
                    <a:pt x="986" y="1560"/>
                    <a:pt x="989" y="1554"/>
                    <a:pt x="995" y="1553"/>
                  </a:cubicBezTo>
                  <a:cubicBezTo>
                    <a:pt x="1020" y="1546"/>
                    <a:pt x="1045" y="1538"/>
                    <a:pt x="1070" y="1529"/>
                  </a:cubicBezTo>
                  <a:cubicBezTo>
                    <a:pt x="1075" y="1527"/>
                    <a:pt x="1081" y="1530"/>
                    <a:pt x="1083" y="1535"/>
                  </a:cubicBezTo>
                  <a:cubicBezTo>
                    <a:pt x="1085" y="1540"/>
                    <a:pt x="1082" y="1546"/>
                    <a:pt x="1077" y="1548"/>
                  </a:cubicBezTo>
                  <a:cubicBezTo>
                    <a:pt x="1052" y="1557"/>
                    <a:pt x="1026" y="1565"/>
                    <a:pt x="1000" y="1572"/>
                  </a:cubicBezTo>
                  <a:cubicBezTo>
                    <a:pt x="999" y="1572"/>
                    <a:pt x="998" y="1573"/>
                    <a:pt x="997" y="1573"/>
                  </a:cubicBezTo>
                  <a:close/>
                  <a:moveTo>
                    <a:pt x="452" y="1517"/>
                  </a:moveTo>
                  <a:cubicBezTo>
                    <a:pt x="451" y="1517"/>
                    <a:pt x="449" y="1517"/>
                    <a:pt x="448" y="1516"/>
                  </a:cubicBezTo>
                  <a:cubicBezTo>
                    <a:pt x="424" y="1505"/>
                    <a:pt x="400" y="1491"/>
                    <a:pt x="377" y="1477"/>
                  </a:cubicBezTo>
                  <a:cubicBezTo>
                    <a:pt x="372" y="1474"/>
                    <a:pt x="371" y="1468"/>
                    <a:pt x="374" y="1463"/>
                  </a:cubicBezTo>
                  <a:cubicBezTo>
                    <a:pt x="377" y="1459"/>
                    <a:pt x="383" y="1457"/>
                    <a:pt x="388" y="1460"/>
                  </a:cubicBezTo>
                  <a:cubicBezTo>
                    <a:pt x="410" y="1474"/>
                    <a:pt x="433" y="1487"/>
                    <a:pt x="457" y="1498"/>
                  </a:cubicBezTo>
                  <a:cubicBezTo>
                    <a:pt x="462" y="1501"/>
                    <a:pt x="464" y="1507"/>
                    <a:pt x="461" y="1512"/>
                  </a:cubicBezTo>
                  <a:cubicBezTo>
                    <a:pt x="459" y="1515"/>
                    <a:pt x="456" y="1517"/>
                    <a:pt x="452" y="1517"/>
                  </a:cubicBezTo>
                  <a:close/>
                  <a:moveTo>
                    <a:pt x="1147" y="1517"/>
                  </a:moveTo>
                  <a:cubicBezTo>
                    <a:pt x="1143" y="1517"/>
                    <a:pt x="1139" y="1515"/>
                    <a:pt x="1138" y="1511"/>
                  </a:cubicBezTo>
                  <a:cubicBezTo>
                    <a:pt x="1135" y="1506"/>
                    <a:pt x="1137" y="1501"/>
                    <a:pt x="1142" y="1498"/>
                  </a:cubicBezTo>
                  <a:cubicBezTo>
                    <a:pt x="1166" y="1487"/>
                    <a:pt x="1189" y="1474"/>
                    <a:pt x="1211" y="1460"/>
                  </a:cubicBezTo>
                  <a:cubicBezTo>
                    <a:pt x="1216" y="1457"/>
                    <a:pt x="1222" y="1458"/>
                    <a:pt x="1225" y="1463"/>
                  </a:cubicBezTo>
                  <a:cubicBezTo>
                    <a:pt x="1228" y="1468"/>
                    <a:pt x="1226" y="1474"/>
                    <a:pt x="1222" y="1477"/>
                  </a:cubicBezTo>
                  <a:cubicBezTo>
                    <a:pt x="1199" y="1491"/>
                    <a:pt x="1175" y="1504"/>
                    <a:pt x="1151" y="1516"/>
                  </a:cubicBezTo>
                  <a:cubicBezTo>
                    <a:pt x="1150" y="1517"/>
                    <a:pt x="1148" y="1517"/>
                    <a:pt x="1147" y="1517"/>
                  </a:cubicBezTo>
                  <a:close/>
                  <a:moveTo>
                    <a:pt x="317" y="1433"/>
                  </a:moveTo>
                  <a:cubicBezTo>
                    <a:pt x="315" y="1433"/>
                    <a:pt x="313" y="1432"/>
                    <a:pt x="311" y="1431"/>
                  </a:cubicBezTo>
                  <a:cubicBezTo>
                    <a:pt x="289" y="1414"/>
                    <a:pt x="269" y="1397"/>
                    <a:pt x="249" y="1378"/>
                  </a:cubicBezTo>
                  <a:cubicBezTo>
                    <a:pt x="245" y="1374"/>
                    <a:pt x="245" y="1368"/>
                    <a:pt x="249" y="1364"/>
                  </a:cubicBezTo>
                  <a:cubicBezTo>
                    <a:pt x="253" y="1360"/>
                    <a:pt x="259" y="1360"/>
                    <a:pt x="263" y="1364"/>
                  </a:cubicBezTo>
                  <a:cubicBezTo>
                    <a:pt x="282" y="1382"/>
                    <a:pt x="302" y="1399"/>
                    <a:pt x="323" y="1415"/>
                  </a:cubicBezTo>
                  <a:cubicBezTo>
                    <a:pt x="327" y="1418"/>
                    <a:pt x="328" y="1425"/>
                    <a:pt x="325" y="1429"/>
                  </a:cubicBezTo>
                  <a:cubicBezTo>
                    <a:pt x="323" y="1432"/>
                    <a:pt x="320" y="1433"/>
                    <a:pt x="317" y="1433"/>
                  </a:cubicBezTo>
                  <a:close/>
                  <a:moveTo>
                    <a:pt x="1282" y="1432"/>
                  </a:moveTo>
                  <a:cubicBezTo>
                    <a:pt x="1279" y="1432"/>
                    <a:pt x="1276" y="1431"/>
                    <a:pt x="1274" y="1429"/>
                  </a:cubicBezTo>
                  <a:cubicBezTo>
                    <a:pt x="1271" y="1424"/>
                    <a:pt x="1271" y="1418"/>
                    <a:pt x="1276" y="1415"/>
                  </a:cubicBezTo>
                  <a:cubicBezTo>
                    <a:pt x="1297" y="1399"/>
                    <a:pt x="1317" y="1381"/>
                    <a:pt x="1336" y="1363"/>
                  </a:cubicBezTo>
                  <a:cubicBezTo>
                    <a:pt x="1340" y="1359"/>
                    <a:pt x="1346" y="1360"/>
                    <a:pt x="1350" y="1364"/>
                  </a:cubicBezTo>
                  <a:cubicBezTo>
                    <a:pt x="1354" y="1368"/>
                    <a:pt x="1353" y="1374"/>
                    <a:pt x="1349" y="1378"/>
                  </a:cubicBezTo>
                  <a:cubicBezTo>
                    <a:pt x="1330" y="1396"/>
                    <a:pt x="1309" y="1414"/>
                    <a:pt x="1288" y="1430"/>
                  </a:cubicBezTo>
                  <a:cubicBezTo>
                    <a:pt x="1286" y="1432"/>
                    <a:pt x="1284" y="1432"/>
                    <a:pt x="1282" y="1432"/>
                  </a:cubicBezTo>
                  <a:close/>
                  <a:moveTo>
                    <a:pt x="201" y="1323"/>
                  </a:moveTo>
                  <a:cubicBezTo>
                    <a:pt x="198" y="1323"/>
                    <a:pt x="196" y="1322"/>
                    <a:pt x="194" y="1320"/>
                  </a:cubicBezTo>
                  <a:cubicBezTo>
                    <a:pt x="176" y="1299"/>
                    <a:pt x="159" y="1278"/>
                    <a:pt x="144" y="1256"/>
                  </a:cubicBezTo>
                  <a:cubicBezTo>
                    <a:pt x="141" y="1251"/>
                    <a:pt x="142" y="1245"/>
                    <a:pt x="146" y="1242"/>
                  </a:cubicBezTo>
                  <a:cubicBezTo>
                    <a:pt x="151" y="1239"/>
                    <a:pt x="157" y="1240"/>
                    <a:pt x="160" y="1244"/>
                  </a:cubicBezTo>
                  <a:cubicBezTo>
                    <a:pt x="175" y="1266"/>
                    <a:pt x="192" y="1287"/>
                    <a:pt x="209" y="1307"/>
                  </a:cubicBezTo>
                  <a:cubicBezTo>
                    <a:pt x="212" y="1311"/>
                    <a:pt x="212" y="1317"/>
                    <a:pt x="208" y="1321"/>
                  </a:cubicBezTo>
                  <a:cubicBezTo>
                    <a:pt x="206" y="1322"/>
                    <a:pt x="203" y="1323"/>
                    <a:pt x="201" y="1323"/>
                  </a:cubicBezTo>
                  <a:close/>
                  <a:moveTo>
                    <a:pt x="1398" y="1323"/>
                  </a:moveTo>
                  <a:cubicBezTo>
                    <a:pt x="1395" y="1323"/>
                    <a:pt x="1393" y="1322"/>
                    <a:pt x="1391" y="1320"/>
                  </a:cubicBezTo>
                  <a:cubicBezTo>
                    <a:pt x="1387" y="1317"/>
                    <a:pt x="1386" y="1310"/>
                    <a:pt x="1390" y="1306"/>
                  </a:cubicBezTo>
                  <a:cubicBezTo>
                    <a:pt x="1407" y="1286"/>
                    <a:pt x="1423" y="1265"/>
                    <a:pt x="1438" y="1244"/>
                  </a:cubicBezTo>
                  <a:cubicBezTo>
                    <a:pt x="1441" y="1239"/>
                    <a:pt x="1448" y="1238"/>
                    <a:pt x="1452" y="1241"/>
                  </a:cubicBezTo>
                  <a:cubicBezTo>
                    <a:pt x="1457" y="1244"/>
                    <a:pt x="1458" y="1251"/>
                    <a:pt x="1455" y="1255"/>
                  </a:cubicBezTo>
                  <a:cubicBezTo>
                    <a:pt x="1439" y="1277"/>
                    <a:pt x="1423" y="1299"/>
                    <a:pt x="1405" y="1319"/>
                  </a:cubicBezTo>
                  <a:cubicBezTo>
                    <a:pt x="1403" y="1321"/>
                    <a:pt x="1400" y="1323"/>
                    <a:pt x="1398" y="1323"/>
                  </a:cubicBezTo>
                  <a:close/>
                  <a:moveTo>
                    <a:pt x="110" y="1192"/>
                  </a:moveTo>
                  <a:cubicBezTo>
                    <a:pt x="106" y="1192"/>
                    <a:pt x="103" y="1191"/>
                    <a:pt x="101" y="1187"/>
                  </a:cubicBezTo>
                  <a:cubicBezTo>
                    <a:pt x="88" y="1164"/>
                    <a:pt x="76" y="1139"/>
                    <a:pt x="65" y="1115"/>
                  </a:cubicBezTo>
                  <a:cubicBezTo>
                    <a:pt x="63" y="1110"/>
                    <a:pt x="65" y="1104"/>
                    <a:pt x="71" y="1102"/>
                  </a:cubicBezTo>
                  <a:cubicBezTo>
                    <a:pt x="76" y="1099"/>
                    <a:pt x="81" y="1102"/>
                    <a:pt x="84" y="1107"/>
                  </a:cubicBezTo>
                  <a:cubicBezTo>
                    <a:pt x="94" y="1131"/>
                    <a:pt x="106" y="1155"/>
                    <a:pt x="119" y="1177"/>
                  </a:cubicBezTo>
                  <a:cubicBezTo>
                    <a:pt x="121" y="1182"/>
                    <a:pt x="119" y="1188"/>
                    <a:pt x="115" y="1191"/>
                  </a:cubicBezTo>
                  <a:cubicBezTo>
                    <a:pt x="113" y="1192"/>
                    <a:pt x="111" y="1192"/>
                    <a:pt x="110" y="1192"/>
                  </a:cubicBezTo>
                  <a:close/>
                  <a:moveTo>
                    <a:pt x="1489" y="1192"/>
                  </a:moveTo>
                  <a:cubicBezTo>
                    <a:pt x="1487" y="1192"/>
                    <a:pt x="1485" y="1191"/>
                    <a:pt x="1484" y="1190"/>
                  </a:cubicBezTo>
                  <a:cubicBezTo>
                    <a:pt x="1479" y="1188"/>
                    <a:pt x="1477" y="1182"/>
                    <a:pt x="1480" y="1177"/>
                  </a:cubicBezTo>
                  <a:cubicBezTo>
                    <a:pt x="1493" y="1154"/>
                    <a:pt x="1505" y="1130"/>
                    <a:pt x="1515" y="1106"/>
                  </a:cubicBezTo>
                  <a:cubicBezTo>
                    <a:pt x="1517" y="1101"/>
                    <a:pt x="1523" y="1099"/>
                    <a:pt x="1528" y="1101"/>
                  </a:cubicBezTo>
                  <a:cubicBezTo>
                    <a:pt x="1533" y="1103"/>
                    <a:pt x="1535" y="1109"/>
                    <a:pt x="1533" y="1114"/>
                  </a:cubicBezTo>
                  <a:cubicBezTo>
                    <a:pt x="1523" y="1139"/>
                    <a:pt x="1511" y="1163"/>
                    <a:pt x="1498" y="1186"/>
                  </a:cubicBezTo>
                  <a:cubicBezTo>
                    <a:pt x="1496" y="1190"/>
                    <a:pt x="1492" y="1192"/>
                    <a:pt x="1489" y="1192"/>
                  </a:cubicBezTo>
                  <a:close/>
                  <a:moveTo>
                    <a:pt x="47" y="1046"/>
                  </a:moveTo>
                  <a:cubicBezTo>
                    <a:pt x="42" y="1046"/>
                    <a:pt x="38" y="1043"/>
                    <a:pt x="37" y="1039"/>
                  </a:cubicBezTo>
                  <a:cubicBezTo>
                    <a:pt x="29" y="1013"/>
                    <a:pt x="22" y="987"/>
                    <a:pt x="17" y="961"/>
                  </a:cubicBezTo>
                  <a:cubicBezTo>
                    <a:pt x="16" y="955"/>
                    <a:pt x="19" y="950"/>
                    <a:pt x="25" y="949"/>
                  </a:cubicBezTo>
                  <a:cubicBezTo>
                    <a:pt x="30" y="948"/>
                    <a:pt x="35" y="951"/>
                    <a:pt x="36" y="957"/>
                  </a:cubicBezTo>
                  <a:cubicBezTo>
                    <a:pt x="42" y="982"/>
                    <a:pt x="48" y="1008"/>
                    <a:pt x="56" y="1033"/>
                  </a:cubicBezTo>
                  <a:cubicBezTo>
                    <a:pt x="58" y="1038"/>
                    <a:pt x="55" y="1044"/>
                    <a:pt x="50" y="1045"/>
                  </a:cubicBezTo>
                  <a:cubicBezTo>
                    <a:pt x="49" y="1046"/>
                    <a:pt x="48" y="1046"/>
                    <a:pt x="47" y="1046"/>
                  </a:cubicBezTo>
                  <a:close/>
                  <a:moveTo>
                    <a:pt x="1552" y="1045"/>
                  </a:moveTo>
                  <a:cubicBezTo>
                    <a:pt x="1551" y="1045"/>
                    <a:pt x="1550" y="1045"/>
                    <a:pt x="1549" y="1045"/>
                  </a:cubicBezTo>
                  <a:cubicBezTo>
                    <a:pt x="1543" y="1043"/>
                    <a:pt x="1541" y="1037"/>
                    <a:pt x="1542" y="1032"/>
                  </a:cubicBezTo>
                  <a:cubicBezTo>
                    <a:pt x="1550" y="1007"/>
                    <a:pt x="1557" y="981"/>
                    <a:pt x="1562" y="956"/>
                  </a:cubicBezTo>
                  <a:cubicBezTo>
                    <a:pt x="1563" y="950"/>
                    <a:pt x="1568" y="947"/>
                    <a:pt x="1574" y="948"/>
                  </a:cubicBezTo>
                  <a:cubicBezTo>
                    <a:pt x="1579" y="949"/>
                    <a:pt x="1583" y="954"/>
                    <a:pt x="1582" y="960"/>
                  </a:cubicBezTo>
                  <a:cubicBezTo>
                    <a:pt x="1576" y="986"/>
                    <a:pt x="1569" y="1012"/>
                    <a:pt x="1561" y="1038"/>
                  </a:cubicBezTo>
                  <a:cubicBezTo>
                    <a:pt x="1560" y="1042"/>
                    <a:pt x="1556" y="1045"/>
                    <a:pt x="1552" y="1045"/>
                  </a:cubicBezTo>
                  <a:close/>
                  <a:moveTo>
                    <a:pt x="15" y="890"/>
                  </a:moveTo>
                  <a:cubicBezTo>
                    <a:pt x="9" y="890"/>
                    <a:pt x="5" y="886"/>
                    <a:pt x="5" y="881"/>
                  </a:cubicBezTo>
                  <a:cubicBezTo>
                    <a:pt x="2" y="854"/>
                    <a:pt x="1" y="827"/>
                    <a:pt x="0" y="800"/>
                  </a:cubicBezTo>
                  <a:cubicBezTo>
                    <a:pt x="0" y="794"/>
                    <a:pt x="5" y="790"/>
                    <a:pt x="10" y="790"/>
                  </a:cubicBezTo>
                  <a:cubicBezTo>
                    <a:pt x="10" y="790"/>
                    <a:pt x="10" y="790"/>
                    <a:pt x="10" y="790"/>
                  </a:cubicBezTo>
                  <a:cubicBezTo>
                    <a:pt x="16" y="790"/>
                    <a:pt x="20" y="794"/>
                    <a:pt x="20" y="800"/>
                  </a:cubicBezTo>
                  <a:cubicBezTo>
                    <a:pt x="21" y="826"/>
                    <a:pt x="22" y="853"/>
                    <a:pt x="24" y="879"/>
                  </a:cubicBezTo>
                  <a:cubicBezTo>
                    <a:pt x="25" y="884"/>
                    <a:pt x="21" y="889"/>
                    <a:pt x="16" y="890"/>
                  </a:cubicBezTo>
                  <a:lnTo>
                    <a:pt x="15" y="890"/>
                  </a:lnTo>
                  <a:close/>
                  <a:moveTo>
                    <a:pt x="1584" y="889"/>
                  </a:moveTo>
                  <a:cubicBezTo>
                    <a:pt x="1583" y="889"/>
                    <a:pt x="1583" y="889"/>
                    <a:pt x="1583" y="889"/>
                  </a:cubicBezTo>
                  <a:cubicBezTo>
                    <a:pt x="1577" y="888"/>
                    <a:pt x="1573" y="883"/>
                    <a:pt x="1574" y="878"/>
                  </a:cubicBezTo>
                  <a:cubicBezTo>
                    <a:pt x="1576" y="852"/>
                    <a:pt x="1578" y="825"/>
                    <a:pt x="1578" y="799"/>
                  </a:cubicBezTo>
                  <a:cubicBezTo>
                    <a:pt x="1578" y="797"/>
                    <a:pt x="1578" y="797"/>
                    <a:pt x="1578" y="797"/>
                  </a:cubicBezTo>
                  <a:cubicBezTo>
                    <a:pt x="1578" y="792"/>
                    <a:pt x="1582" y="787"/>
                    <a:pt x="1588" y="787"/>
                  </a:cubicBezTo>
                  <a:cubicBezTo>
                    <a:pt x="1593" y="787"/>
                    <a:pt x="1598" y="792"/>
                    <a:pt x="1598" y="797"/>
                  </a:cubicBezTo>
                  <a:cubicBezTo>
                    <a:pt x="1598" y="799"/>
                    <a:pt x="1598" y="799"/>
                    <a:pt x="1598" y="799"/>
                  </a:cubicBezTo>
                  <a:cubicBezTo>
                    <a:pt x="1598" y="826"/>
                    <a:pt x="1596" y="853"/>
                    <a:pt x="1594" y="880"/>
                  </a:cubicBezTo>
                  <a:cubicBezTo>
                    <a:pt x="1593" y="885"/>
                    <a:pt x="1589" y="889"/>
                    <a:pt x="1584" y="889"/>
                  </a:cubicBezTo>
                  <a:close/>
                  <a:moveTo>
                    <a:pt x="14" y="730"/>
                  </a:moveTo>
                  <a:cubicBezTo>
                    <a:pt x="13" y="730"/>
                    <a:pt x="13" y="730"/>
                    <a:pt x="13" y="730"/>
                  </a:cubicBezTo>
                  <a:cubicBezTo>
                    <a:pt x="8" y="730"/>
                    <a:pt x="4" y="725"/>
                    <a:pt x="4" y="719"/>
                  </a:cubicBezTo>
                  <a:cubicBezTo>
                    <a:pt x="7" y="692"/>
                    <a:pt x="11" y="665"/>
                    <a:pt x="16" y="639"/>
                  </a:cubicBezTo>
                  <a:cubicBezTo>
                    <a:pt x="18" y="634"/>
                    <a:pt x="23" y="630"/>
                    <a:pt x="28" y="631"/>
                  </a:cubicBezTo>
                  <a:cubicBezTo>
                    <a:pt x="34" y="632"/>
                    <a:pt x="37" y="638"/>
                    <a:pt x="36" y="643"/>
                  </a:cubicBezTo>
                  <a:cubicBezTo>
                    <a:pt x="31" y="669"/>
                    <a:pt x="27" y="695"/>
                    <a:pt x="24" y="721"/>
                  </a:cubicBezTo>
                  <a:cubicBezTo>
                    <a:pt x="24" y="726"/>
                    <a:pt x="19" y="730"/>
                    <a:pt x="14" y="730"/>
                  </a:cubicBezTo>
                  <a:close/>
                  <a:moveTo>
                    <a:pt x="1584" y="727"/>
                  </a:moveTo>
                  <a:cubicBezTo>
                    <a:pt x="1578" y="727"/>
                    <a:pt x="1574" y="724"/>
                    <a:pt x="1574" y="718"/>
                  </a:cubicBezTo>
                  <a:cubicBezTo>
                    <a:pt x="1571" y="692"/>
                    <a:pt x="1567" y="666"/>
                    <a:pt x="1562" y="641"/>
                  </a:cubicBezTo>
                  <a:cubicBezTo>
                    <a:pt x="1560" y="635"/>
                    <a:pt x="1564" y="630"/>
                    <a:pt x="1569" y="629"/>
                  </a:cubicBezTo>
                  <a:cubicBezTo>
                    <a:pt x="1575" y="628"/>
                    <a:pt x="1580" y="631"/>
                    <a:pt x="1581" y="637"/>
                  </a:cubicBezTo>
                  <a:cubicBezTo>
                    <a:pt x="1587" y="663"/>
                    <a:pt x="1591" y="690"/>
                    <a:pt x="1593" y="716"/>
                  </a:cubicBezTo>
                  <a:cubicBezTo>
                    <a:pt x="1594" y="722"/>
                    <a:pt x="1590" y="727"/>
                    <a:pt x="1585" y="727"/>
                  </a:cubicBezTo>
                  <a:lnTo>
                    <a:pt x="1584" y="727"/>
                  </a:lnTo>
                  <a:close/>
                  <a:moveTo>
                    <a:pt x="46" y="574"/>
                  </a:moveTo>
                  <a:cubicBezTo>
                    <a:pt x="45" y="574"/>
                    <a:pt x="44" y="574"/>
                    <a:pt x="43" y="573"/>
                  </a:cubicBezTo>
                  <a:cubicBezTo>
                    <a:pt x="38" y="572"/>
                    <a:pt x="35" y="566"/>
                    <a:pt x="37" y="561"/>
                  </a:cubicBezTo>
                  <a:cubicBezTo>
                    <a:pt x="45" y="535"/>
                    <a:pt x="54" y="510"/>
                    <a:pt x="65" y="485"/>
                  </a:cubicBezTo>
                  <a:cubicBezTo>
                    <a:pt x="67" y="480"/>
                    <a:pt x="73" y="477"/>
                    <a:pt x="78" y="480"/>
                  </a:cubicBezTo>
                  <a:cubicBezTo>
                    <a:pt x="83" y="482"/>
                    <a:pt x="85" y="488"/>
                    <a:pt x="83" y="493"/>
                  </a:cubicBezTo>
                  <a:cubicBezTo>
                    <a:pt x="73" y="517"/>
                    <a:pt x="63" y="542"/>
                    <a:pt x="56" y="567"/>
                  </a:cubicBezTo>
                  <a:cubicBezTo>
                    <a:pt x="54" y="571"/>
                    <a:pt x="50" y="574"/>
                    <a:pt x="46" y="574"/>
                  </a:cubicBezTo>
                  <a:close/>
                  <a:moveTo>
                    <a:pt x="1551" y="571"/>
                  </a:moveTo>
                  <a:cubicBezTo>
                    <a:pt x="1547" y="571"/>
                    <a:pt x="1543" y="569"/>
                    <a:pt x="1542" y="564"/>
                  </a:cubicBezTo>
                  <a:cubicBezTo>
                    <a:pt x="1534" y="539"/>
                    <a:pt x="1525" y="514"/>
                    <a:pt x="1514" y="490"/>
                  </a:cubicBezTo>
                  <a:cubicBezTo>
                    <a:pt x="1512" y="485"/>
                    <a:pt x="1514" y="479"/>
                    <a:pt x="1519" y="477"/>
                  </a:cubicBezTo>
                  <a:cubicBezTo>
                    <a:pt x="1524" y="475"/>
                    <a:pt x="1530" y="477"/>
                    <a:pt x="1533" y="482"/>
                  </a:cubicBezTo>
                  <a:cubicBezTo>
                    <a:pt x="1543" y="507"/>
                    <a:pt x="1553" y="533"/>
                    <a:pt x="1561" y="558"/>
                  </a:cubicBezTo>
                  <a:cubicBezTo>
                    <a:pt x="1562" y="564"/>
                    <a:pt x="1560" y="569"/>
                    <a:pt x="1554" y="571"/>
                  </a:cubicBezTo>
                  <a:cubicBezTo>
                    <a:pt x="1553" y="571"/>
                    <a:pt x="1552" y="571"/>
                    <a:pt x="1551" y="571"/>
                  </a:cubicBezTo>
                  <a:close/>
                  <a:moveTo>
                    <a:pt x="109" y="427"/>
                  </a:moveTo>
                  <a:cubicBezTo>
                    <a:pt x="107" y="427"/>
                    <a:pt x="106" y="427"/>
                    <a:pt x="104" y="426"/>
                  </a:cubicBezTo>
                  <a:cubicBezTo>
                    <a:pt x="99" y="423"/>
                    <a:pt x="98" y="417"/>
                    <a:pt x="100" y="412"/>
                  </a:cubicBezTo>
                  <a:cubicBezTo>
                    <a:pt x="113" y="389"/>
                    <a:pt x="128" y="366"/>
                    <a:pt x="143" y="344"/>
                  </a:cubicBezTo>
                  <a:cubicBezTo>
                    <a:pt x="146" y="339"/>
                    <a:pt x="152" y="338"/>
                    <a:pt x="157" y="341"/>
                  </a:cubicBezTo>
                  <a:cubicBezTo>
                    <a:pt x="161" y="344"/>
                    <a:pt x="163" y="350"/>
                    <a:pt x="159" y="355"/>
                  </a:cubicBezTo>
                  <a:cubicBezTo>
                    <a:pt x="144" y="377"/>
                    <a:pt x="130" y="399"/>
                    <a:pt x="118" y="422"/>
                  </a:cubicBezTo>
                  <a:cubicBezTo>
                    <a:pt x="116" y="425"/>
                    <a:pt x="112" y="427"/>
                    <a:pt x="109" y="427"/>
                  </a:cubicBezTo>
                  <a:close/>
                  <a:moveTo>
                    <a:pt x="1488" y="425"/>
                  </a:moveTo>
                  <a:cubicBezTo>
                    <a:pt x="1484" y="425"/>
                    <a:pt x="1481" y="423"/>
                    <a:pt x="1479" y="420"/>
                  </a:cubicBezTo>
                  <a:cubicBezTo>
                    <a:pt x="1466" y="397"/>
                    <a:pt x="1452" y="374"/>
                    <a:pt x="1437" y="353"/>
                  </a:cubicBezTo>
                  <a:cubicBezTo>
                    <a:pt x="1434" y="348"/>
                    <a:pt x="1435" y="342"/>
                    <a:pt x="1440" y="339"/>
                  </a:cubicBezTo>
                  <a:cubicBezTo>
                    <a:pt x="1444" y="336"/>
                    <a:pt x="1451" y="337"/>
                    <a:pt x="1454" y="341"/>
                  </a:cubicBezTo>
                  <a:cubicBezTo>
                    <a:pt x="1469" y="363"/>
                    <a:pt x="1484" y="387"/>
                    <a:pt x="1497" y="410"/>
                  </a:cubicBezTo>
                  <a:cubicBezTo>
                    <a:pt x="1499" y="415"/>
                    <a:pt x="1498" y="421"/>
                    <a:pt x="1493" y="424"/>
                  </a:cubicBezTo>
                  <a:cubicBezTo>
                    <a:pt x="1491" y="424"/>
                    <a:pt x="1490" y="425"/>
                    <a:pt x="1488" y="425"/>
                  </a:cubicBezTo>
                  <a:close/>
                  <a:moveTo>
                    <a:pt x="200" y="296"/>
                  </a:moveTo>
                  <a:cubicBezTo>
                    <a:pt x="198" y="296"/>
                    <a:pt x="195" y="295"/>
                    <a:pt x="194" y="294"/>
                  </a:cubicBezTo>
                  <a:cubicBezTo>
                    <a:pt x="189" y="290"/>
                    <a:pt x="189" y="284"/>
                    <a:pt x="192" y="280"/>
                  </a:cubicBezTo>
                  <a:cubicBezTo>
                    <a:pt x="210" y="259"/>
                    <a:pt x="229" y="239"/>
                    <a:pt x="248" y="221"/>
                  </a:cubicBezTo>
                  <a:cubicBezTo>
                    <a:pt x="252" y="217"/>
                    <a:pt x="258" y="217"/>
                    <a:pt x="262" y="221"/>
                  </a:cubicBezTo>
                  <a:cubicBezTo>
                    <a:pt x="266" y="225"/>
                    <a:pt x="266" y="232"/>
                    <a:pt x="262" y="235"/>
                  </a:cubicBezTo>
                  <a:cubicBezTo>
                    <a:pt x="243" y="253"/>
                    <a:pt x="225" y="273"/>
                    <a:pt x="208" y="293"/>
                  </a:cubicBezTo>
                  <a:cubicBezTo>
                    <a:pt x="206" y="295"/>
                    <a:pt x="203" y="296"/>
                    <a:pt x="200" y="296"/>
                  </a:cubicBezTo>
                  <a:close/>
                  <a:moveTo>
                    <a:pt x="1396" y="294"/>
                  </a:moveTo>
                  <a:cubicBezTo>
                    <a:pt x="1394" y="294"/>
                    <a:pt x="1391" y="293"/>
                    <a:pt x="1389" y="291"/>
                  </a:cubicBezTo>
                  <a:cubicBezTo>
                    <a:pt x="1372" y="271"/>
                    <a:pt x="1353" y="252"/>
                    <a:pt x="1334" y="234"/>
                  </a:cubicBezTo>
                  <a:cubicBezTo>
                    <a:pt x="1330" y="230"/>
                    <a:pt x="1330" y="223"/>
                    <a:pt x="1334" y="219"/>
                  </a:cubicBezTo>
                  <a:cubicBezTo>
                    <a:pt x="1338" y="215"/>
                    <a:pt x="1344" y="215"/>
                    <a:pt x="1348" y="219"/>
                  </a:cubicBezTo>
                  <a:cubicBezTo>
                    <a:pt x="1368" y="238"/>
                    <a:pt x="1387" y="257"/>
                    <a:pt x="1404" y="278"/>
                  </a:cubicBezTo>
                  <a:cubicBezTo>
                    <a:pt x="1408" y="282"/>
                    <a:pt x="1407" y="288"/>
                    <a:pt x="1403" y="292"/>
                  </a:cubicBezTo>
                  <a:cubicBezTo>
                    <a:pt x="1401" y="293"/>
                    <a:pt x="1399" y="294"/>
                    <a:pt x="1396" y="294"/>
                  </a:cubicBezTo>
                  <a:close/>
                  <a:moveTo>
                    <a:pt x="315" y="186"/>
                  </a:moveTo>
                  <a:cubicBezTo>
                    <a:pt x="313" y="186"/>
                    <a:pt x="310" y="185"/>
                    <a:pt x="308" y="182"/>
                  </a:cubicBezTo>
                  <a:cubicBezTo>
                    <a:pt x="304" y="178"/>
                    <a:pt x="305" y="172"/>
                    <a:pt x="309" y="168"/>
                  </a:cubicBezTo>
                  <a:cubicBezTo>
                    <a:pt x="331" y="152"/>
                    <a:pt x="353" y="136"/>
                    <a:pt x="376" y="122"/>
                  </a:cubicBezTo>
                  <a:cubicBezTo>
                    <a:pt x="380" y="119"/>
                    <a:pt x="386" y="120"/>
                    <a:pt x="389" y="125"/>
                  </a:cubicBezTo>
                  <a:cubicBezTo>
                    <a:pt x="392" y="130"/>
                    <a:pt x="391" y="136"/>
                    <a:pt x="386" y="139"/>
                  </a:cubicBezTo>
                  <a:cubicBezTo>
                    <a:pt x="364" y="153"/>
                    <a:pt x="342" y="168"/>
                    <a:pt x="322" y="184"/>
                  </a:cubicBezTo>
                  <a:cubicBezTo>
                    <a:pt x="320" y="185"/>
                    <a:pt x="318" y="186"/>
                    <a:pt x="315" y="186"/>
                  </a:cubicBezTo>
                  <a:close/>
                  <a:moveTo>
                    <a:pt x="1281" y="184"/>
                  </a:moveTo>
                  <a:cubicBezTo>
                    <a:pt x="1279" y="184"/>
                    <a:pt x="1276" y="184"/>
                    <a:pt x="1275" y="182"/>
                  </a:cubicBezTo>
                  <a:cubicBezTo>
                    <a:pt x="1254" y="166"/>
                    <a:pt x="1232" y="151"/>
                    <a:pt x="1210" y="137"/>
                  </a:cubicBezTo>
                  <a:cubicBezTo>
                    <a:pt x="1205" y="134"/>
                    <a:pt x="1204" y="128"/>
                    <a:pt x="1207" y="124"/>
                  </a:cubicBezTo>
                  <a:cubicBezTo>
                    <a:pt x="1209" y="119"/>
                    <a:pt x="1216" y="117"/>
                    <a:pt x="1220" y="120"/>
                  </a:cubicBezTo>
                  <a:cubicBezTo>
                    <a:pt x="1243" y="135"/>
                    <a:pt x="1265" y="150"/>
                    <a:pt x="1287" y="167"/>
                  </a:cubicBezTo>
                  <a:cubicBezTo>
                    <a:pt x="1291" y="170"/>
                    <a:pt x="1292" y="176"/>
                    <a:pt x="1289" y="181"/>
                  </a:cubicBezTo>
                  <a:cubicBezTo>
                    <a:pt x="1287" y="183"/>
                    <a:pt x="1284" y="184"/>
                    <a:pt x="1281" y="184"/>
                  </a:cubicBezTo>
                  <a:close/>
                  <a:moveTo>
                    <a:pt x="451" y="101"/>
                  </a:moveTo>
                  <a:cubicBezTo>
                    <a:pt x="447" y="101"/>
                    <a:pt x="443" y="99"/>
                    <a:pt x="442" y="96"/>
                  </a:cubicBezTo>
                  <a:cubicBezTo>
                    <a:pt x="439" y="91"/>
                    <a:pt x="441" y="85"/>
                    <a:pt x="446" y="82"/>
                  </a:cubicBezTo>
                  <a:cubicBezTo>
                    <a:pt x="470" y="70"/>
                    <a:pt x="495" y="60"/>
                    <a:pt x="521" y="50"/>
                  </a:cubicBezTo>
                  <a:cubicBezTo>
                    <a:pt x="526" y="48"/>
                    <a:pt x="531" y="51"/>
                    <a:pt x="533" y="56"/>
                  </a:cubicBezTo>
                  <a:cubicBezTo>
                    <a:pt x="535" y="61"/>
                    <a:pt x="533" y="67"/>
                    <a:pt x="527" y="69"/>
                  </a:cubicBezTo>
                  <a:cubicBezTo>
                    <a:pt x="503" y="78"/>
                    <a:pt x="479" y="89"/>
                    <a:pt x="455" y="100"/>
                  </a:cubicBezTo>
                  <a:cubicBezTo>
                    <a:pt x="454" y="101"/>
                    <a:pt x="452" y="101"/>
                    <a:pt x="451" y="101"/>
                  </a:cubicBezTo>
                  <a:close/>
                  <a:moveTo>
                    <a:pt x="1145" y="100"/>
                  </a:moveTo>
                  <a:cubicBezTo>
                    <a:pt x="1144" y="100"/>
                    <a:pt x="1142" y="100"/>
                    <a:pt x="1141" y="99"/>
                  </a:cubicBezTo>
                  <a:cubicBezTo>
                    <a:pt x="1117" y="88"/>
                    <a:pt x="1093" y="77"/>
                    <a:pt x="1068" y="68"/>
                  </a:cubicBezTo>
                  <a:cubicBezTo>
                    <a:pt x="1063" y="66"/>
                    <a:pt x="1060" y="60"/>
                    <a:pt x="1062" y="55"/>
                  </a:cubicBezTo>
                  <a:cubicBezTo>
                    <a:pt x="1064" y="50"/>
                    <a:pt x="1070" y="47"/>
                    <a:pt x="1075" y="49"/>
                  </a:cubicBezTo>
                  <a:cubicBezTo>
                    <a:pt x="1100" y="59"/>
                    <a:pt x="1125" y="69"/>
                    <a:pt x="1150" y="81"/>
                  </a:cubicBezTo>
                  <a:cubicBezTo>
                    <a:pt x="1155" y="84"/>
                    <a:pt x="1157" y="90"/>
                    <a:pt x="1154" y="95"/>
                  </a:cubicBezTo>
                  <a:cubicBezTo>
                    <a:pt x="1152" y="98"/>
                    <a:pt x="1149" y="100"/>
                    <a:pt x="1145" y="100"/>
                  </a:cubicBezTo>
                  <a:close/>
                  <a:moveTo>
                    <a:pt x="600" y="46"/>
                  </a:moveTo>
                  <a:cubicBezTo>
                    <a:pt x="596" y="46"/>
                    <a:pt x="592" y="43"/>
                    <a:pt x="591" y="38"/>
                  </a:cubicBezTo>
                  <a:cubicBezTo>
                    <a:pt x="589" y="33"/>
                    <a:pt x="592" y="27"/>
                    <a:pt x="598" y="26"/>
                  </a:cubicBezTo>
                  <a:cubicBezTo>
                    <a:pt x="624" y="19"/>
                    <a:pt x="650" y="14"/>
                    <a:pt x="677" y="10"/>
                  </a:cubicBezTo>
                  <a:cubicBezTo>
                    <a:pt x="682" y="9"/>
                    <a:pt x="687" y="13"/>
                    <a:pt x="688" y="18"/>
                  </a:cubicBezTo>
                  <a:cubicBezTo>
                    <a:pt x="689" y="23"/>
                    <a:pt x="685" y="29"/>
                    <a:pt x="680" y="29"/>
                  </a:cubicBezTo>
                  <a:cubicBezTo>
                    <a:pt x="654" y="33"/>
                    <a:pt x="628" y="39"/>
                    <a:pt x="603" y="45"/>
                  </a:cubicBezTo>
                  <a:cubicBezTo>
                    <a:pt x="602" y="46"/>
                    <a:pt x="601" y="46"/>
                    <a:pt x="600" y="46"/>
                  </a:cubicBezTo>
                  <a:close/>
                  <a:moveTo>
                    <a:pt x="995" y="45"/>
                  </a:moveTo>
                  <a:cubicBezTo>
                    <a:pt x="995" y="45"/>
                    <a:pt x="994" y="45"/>
                    <a:pt x="993" y="45"/>
                  </a:cubicBezTo>
                  <a:cubicBezTo>
                    <a:pt x="968" y="38"/>
                    <a:pt x="942" y="33"/>
                    <a:pt x="916" y="29"/>
                  </a:cubicBezTo>
                  <a:cubicBezTo>
                    <a:pt x="910" y="28"/>
                    <a:pt x="906" y="23"/>
                    <a:pt x="907" y="18"/>
                  </a:cubicBezTo>
                  <a:cubicBezTo>
                    <a:pt x="908" y="12"/>
                    <a:pt x="913" y="8"/>
                    <a:pt x="919" y="9"/>
                  </a:cubicBezTo>
                  <a:cubicBezTo>
                    <a:pt x="945" y="13"/>
                    <a:pt x="972" y="19"/>
                    <a:pt x="998" y="25"/>
                  </a:cubicBezTo>
                  <a:cubicBezTo>
                    <a:pt x="1003" y="27"/>
                    <a:pt x="1007" y="32"/>
                    <a:pt x="1005" y="37"/>
                  </a:cubicBezTo>
                  <a:cubicBezTo>
                    <a:pt x="1004" y="42"/>
                    <a:pt x="1000" y="45"/>
                    <a:pt x="995" y="45"/>
                  </a:cubicBezTo>
                  <a:close/>
                  <a:moveTo>
                    <a:pt x="758" y="21"/>
                  </a:moveTo>
                  <a:cubicBezTo>
                    <a:pt x="753" y="21"/>
                    <a:pt x="748" y="17"/>
                    <a:pt x="748" y="12"/>
                  </a:cubicBezTo>
                  <a:cubicBezTo>
                    <a:pt x="748" y="6"/>
                    <a:pt x="752" y="2"/>
                    <a:pt x="757" y="1"/>
                  </a:cubicBezTo>
                  <a:cubicBezTo>
                    <a:pt x="784" y="0"/>
                    <a:pt x="811" y="0"/>
                    <a:pt x="838" y="1"/>
                  </a:cubicBezTo>
                  <a:cubicBezTo>
                    <a:pt x="844" y="2"/>
                    <a:pt x="848" y="6"/>
                    <a:pt x="848" y="12"/>
                  </a:cubicBezTo>
                  <a:cubicBezTo>
                    <a:pt x="847" y="17"/>
                    <a:pt x="843" y="22"/>
                    <a:pt x="837" y="21"/>
                  </a:cubicBezTo>
                  <a:cubicBezTo>
                    <a:pt x="811" y="20"/>
                    <a:pt x="784" y="20"/>
                    <a:pt x="758" y="21"/>
                  </a:cubicBezTo>
                  <a:close/>
                </a:path>
              </a:pathLst>
            </a:custGeom>
            <a:solidFill>
              <a:srgbClr val="FFC000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4378042" y="5054831"/>
              <a:ext cx="2073439" cy="92564"/>
            </a:xfrm>
            <a:prstGeom prst="ellipse">
              <a:avLst/>
            </a:prstGeom>
            <a:solidFill>
              <a:srgbClr val="A0A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6002951" y="4381427"/>
              <a:ext cx="150418" cy="115705"/>
            </a:xfrm>
            <a:custGeom>
              <a:avLst/>
              <a:gdLst>
                <a:gd name="T0" fmla="*/ 0 w 65"/>
                <a:gd name="T1" fmla="*/ 16 h 50"/>
                <a:gd name="T2" fmla="*/ 31 w 65"/>
                <a:gd name="T3" fmla="*/ 0 h 50"/>
                <a:gd name="T4" fmla="*/ 65 w 65"/>
                <a:gd name="T5" fmla="*/ 33 h 50"/>
                <a:gd name="T6" fmla="*/ 65 w 65"/>
                <a:gd name="T7" fmla="*/ 47 h 50"/>
                <a:gd name="T8" fmla="*/ 58 w 65"/>
                <a:gd name="T9" fmla="*/ 50 h 50"/>
                <a:gd name="T10" fmla="*/ 11 w 65"/>
                <a:gd name="T11" fmla="*/ 34 h 50"/>
                <a:gd name="T12" fmla="*/ 0 w 65"/>
                <a:gd name="T13" fmla="*/ 1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50">
                  <a:moveTo>
                    <a:pt x="0" y="16"/>
                  </a:moveTo>
                  <a:lnTo>
                    <a:pt x="31" y="0"/>
                  </a:lnTo>
                  <a:lnTo>
                    <a:pt x="65" y="33"/>
                  </a:lnTo>
                  <a:lnTo>
                    <a:pt x="65" y="47"/>
                  </a:lnTo>
                  <a:lnTo>
                    <a:pt x="58" y="50"/>
                  </a:lnTo>
                  <a:lnTo>
                    <a:pt x="11" y="34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417483" y="3666368"/>
              <a:ext cx="657206" cy="768283"/>
            </a:xfrm>
            <a:custGeom>
              <a:avLst/>
              <a:gdLst>
                <a:gd name="T0" fmla="*/ 0 w 284"/>
                <a:gd name="T1" fmla="*/ 25 h 332"/>
                <a:gd name="T2" fmla="*/ 257 w 284"/>
                <a:gd name="T3" fmla="*/ 332 h 332"/>
                <a:gd name="T4" fmla="*/ 284 w 284"/>
                <a:gd name="T5" fmla="*/ 310 h 332"/>
                <a:gd name="T6" fmla="*/ 62 w 284"/>
                <a:gd name="T7" fmla="*/ 0 h 332"/>
                <a:gd name="T8" fmla="*/ 0 w 284"/>
                <a:gd name="T9" fmla="*/ 25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332">
                  <a:moveTo>
                    <a:pt x="0" y="25"/>
                  </a:moveTo>
                  <a:lnTo>
                    <a:pt x="257" y="332"/>
                  </a:lnTo>
                  <a:lnTo>
                    <a:pt x="284" y="310"/>
                  </a:lnTo>
                  <a:lnTo>
                    <a:pt x="62" y="0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5259717" y="3670996"/>
              <a:ext cx="155046" cy="978868"/>
            </a:xfrm>
            <a:custGeom>
              <a:avLst/>
              <a:gdLst>
                <a:gd name="T0" fmla="*/ 67 w 67"/>
                <a:gd name="T1" fmla="*/ 423 h 423"/>
                <a:gd name="T2" fmla="*/ 67 w 67"/>
                <a:gd name="T3" fmla="*/ 28 h 423"/>
                <a:gd name="T4" fmla="*/ 0 w 67"/>
                <a:gd name="T5" fmla="*/ 0 h 423"/>
                <a:gd name="T6" fmla="*/ 32 w 67"/>
                <a:gd name="T7" fmla="*/ 423 h 423"/>
                <a:gd name="T8" fmla="*/ 67 w 67"/>
                <a:gd name="T9" fmla="*/ 423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423">
                  <a:moveTo>
                    <a:pt x="67" y="423"/>
                  </a:moveTo>
                  <a:lnTo>
                    <a:pt x="67" y="28"/>
                  </a:lnTo>
                  <a:lnTo>
                    <a:pt x="0" y="0"/>
                  </a:lnTo>
                  <a:lnTo>
                    <a:pt x="32" y="423"/>
                  </a:lnTo>
                  <a:lnTo>
                    <a:pt x="67" y="423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4739042" y="3080899"/>
              <a:ext cx="32397" cy="94879"/>
            </a:xfrm>
            <a:custGeom>
              <a:avLst/>
              <a:gdLst>
                <a:gd name="T0" fmla="*/ 9 w 14"/>
                <a:gd name="T1" fmla="*/ 0 h 41"/>
                <a:gd name="T2" fmla="*/ 0 w 14"/>
                <a:gd name="T3" fmla="*/ 40 h 41"/>
                <a:gd name="T4" fmla="*/ 5 w 14"/>
                <a:gd name="T5" fmla="*/ 41 h 41"/>
                <a:gd name="T6" fmla="*/ 14 w 14"/>
                <a:gd name="T7" fmla="*/ 1 h 41"/>
                <a:gd name="T8" fmla="*/ 9 w 14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41">
                  <a:moveTo>
                    <a:pt x="9" y="0"/>
                  </a:moveTo>
                  <a:lnTo>
                    <a:pt x="0" y="40"/>
                  </a:lnTo>
                  <a:lnTo>
                    <a:pt x="5" y="41"/>
                  </a:lnTo>
                  <a:lnTo>
                    <a:pt x="14" y="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6060397" y="3080899"/>
              <a:ext cx="30084" cy="94879"/>
            </a:xfrm>
            <a:custGeom>
              <a:avLst/>
              <a:gdLst>
                <a:gd name="T0" fmla="*/ 5 w 13"/>
                <a:gd name="T1" fmla="*/ 0 h 41"/>
                <a:gd name="T2" fmla="*/ 13 w 13"/>
                <a:gd name="T3" fmla="*/ 40 h 41"/>
                <a:gd name="T4" fmla="*/ 8 w 13"/>
                <a:gd name="T5" fmla="*/ 41 h 41"/>
                <a:gd name="T6" fmla="*/ 0 w 13"/>
                <a:gd name="T7" fmla="*/ 1 h 41"/>
                <a:gd name="T8" fmla="*/ 5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5" y="0"/>
                  </a:moveTo>
                  <a:lnTo>
                    <a:pt x="13" y="40"/>
                  </a:lnTo>
                  <a:lnTo>
                    <a:pt x="8" y="41"/>
                  </a:lnTo>
                  <a:lnTo>
                    <a:pt x="0" y="1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28"/>
            <p:cNvSpPr>
              <a:spLocks noChangeArrowheads="1"/>
            </p:cNvSpPr>
            <p:nvPr/>
          </p:nvSpPr>
          <p:spPr bwMode="auto">
            <a:xfrm>
              <a:off x="5206492" y="4696145"/>
              <a:ext cx="416539" cy="416539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29"/>
            <p:cNvSpPr>
              <a:spLocks/>
            </p:cNvSpPr>
            <p:nvPr/>
          </p:nvSpPr>
          <p:spPr bwMode="auto">
            <a:xfrm>
              <a:off x="5206492" y="4883588"/>
              <a:ext cx="416539" cy="229097"/>
            </a:xfrm>
            <a:custGeom>
              <a:avLst/>
              <a:gdLst>
                <a:gd name="T0" fmla="*/ 192 w 383"/>
                <a:gd name="T1" fmla="*/ 210 h 210"/>
                <a:gd name="T2" fmla="*/ 383 w 383"/>
                <a:gd name="T3" fmla="*/ 18 h 210"/>
                <a:gd name="T4" fmla="*/ 382 w 383"/>
                <a:gd name="T5" fmla="*/ 0 h 210"/>
                <a:gd name="T6" fmla="*/ 192 w 383"/>
                <a:gd name="T7" fmla="*/ 173 h 210"/>
                <a:gd name="T8" fmla="*/ 1 w 383"/>
                <a:gd name="T9" fmla="*/ 0 h 210"/>
                <a:gd name="T10" fmla="*/ 0 w 383"/>
                <a:gd name="T11" fmla="*/ 18 h 210"/>
                <a:gd name="T12" fmla="*/ 192 w 383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3" h="210">
                  <a:moveTo>
                    <a:pt x="192" y="210"/>
                  </a:moveTo>
                  <a:cubicBezTo>
                    <a:pt x="298" y="210"/>
                    <a:pt x="383" y="124"/>
                    <a:pt x="383" y="18"/>
                  </a:cubicBezTo>
                  <a:cubicBezTo>
                    <a:pt x="383" y="12"/>
                    <a:pt x="383" y="6"/>
                    <a:pt x="382" y="0"/>
                  </a:cubicBezTo>
                  <a:cubicBezTo>
                    <a:pt x="373" y="97"/>
                    <a:pt x="291" y="173"/>
                    <a:pt x="192" y="173"/>
                  </a:cubicBezTo>
                  <a:cubicBezTo>
                    <a:pt x="92" y="173"/>
                    <a:pt x="10" y="97"/>
                    <a:pt x="1" y="0"/>
                  </a:cubicBezTo>
                  <a:cubicBezTo>
                    <a:pt x="0" y="6"/>
                    <a:pt x="0" y="12"/>
                    <a:pt x="0" y="18"/>
                  </a:cubicBezTo>
                  <a:cubicBezTo>
                    <a:pt x="0" y="124"/>
                    <a:pt x="86" y="210"/>
                    <a:pt x="192" y="210"/>
                  </a:cubicBezTo>
                </a:path>
              </a:pathLst>
            </a:custGeom>
            <a:solidFill>
              <a:srgbClr val="ED7D3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0"/>
            <p:cNvSpPr>
              <a:spLocks/>
            </p:cNvSpPr>
            <p:nvPr/>
          </p:nvSpPr>
          <p:spPr bwMode="auto">
            <a:xfrm>
              <a:off x="5299056" y="4649863"/>
              <a:ext cx="113392" cy="131905"/>
            </a:xfrm>
            <a:custGeom>
              <a:avLst/>
              <a:gdLst>
                <a:gd name="T0" fmla="*/ 49 w 49"/>
                <a:gd name="T1" fmla="*/ 0 h 57"/>
                <a:gd name="T2" fmla="*/ 15 w 49"/>
                <a:gd name="T3" fmla="*/ 0 h 57"/>
                <a:gd name="T4" fmla="*/ 0 w 49"/>
                <a:gd name="T5" fmla="*/ 44 h 57"/>
                <a:gd name="T6" fmla="*/ 6 w 49"/>
                <a:gd name="T7" fmla="*/ 57 h 57"/>
                <a:gd name="T8" fmla="*/ 14 w 49"/>
                <a:gd name="T9" fmla="*/ 57 h 57"/>
                <a:gd name="T10" fmla="*/ 49 w 49"/>
                <a:gd name="T11" fmla="*/ 19 h 57"/>
                <a:gd name="T12" fmla="*/ 49 w 49"/>
                <a:gd name="T13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57">
                  <a:moveTo>
                    <a:pt x="49" y="0"/>
                  </a:moveTo>
                  <a:lnTo>
                    <a:pt x="15" y="0"/>
                  </a:lnTo>
                  <a:lnTo>
                    <a:pt x="0" y="44"/>
                  </a:lnTo>
                  <a:lnTo>
                    <a:pt x="6" y="57"/>
                  </a:lnTo>
                  <a:lnTo>
                    <a:pt x="14" y="57"/>
                  </a:lnTo>
                  <a:lnTo>
                    <a:pt x="49" y="19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0020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4696944" y="2059194"/>
              <a:ext cx="415996" cy="234364"/>
              <a:chOff x="3370263" y="896938"/>
              <a:chExt cx="450850" cy="254000"/>
            </a:xfrm>
            <a:solidFill>
              <a:srgbClr val="0072C6"/>
            </a:solidFill>
          </p:grpSpPr>
          <p:sp>
            <p:nvSpPr>
              <p:cNvPr id="88" name="Freeform 107"/>
              <p:cNvSpPr>
                <a:spLocks noEditPoints="1"/>
              </p:cNvSpPr>
              <p:nvPr/>
            </p:nvSpPr>
            <p:spPr bwMode="auto">
              <a:xfrm>
                <a:off x="3370263" y="896938"/>
                <a:ext cx="450850" cy="254000"/>
              </a:xfrm>
              <a:custGeom>
                <a:avLst/>
                <a:gdLst>
                  <a:gd name="T0" fmla="*/ 268 w 284"/>
                  <a:gd name="T1" fmla="*/ 0 h 160"/>
                  <a:gd name="T2" fmla="*/ 16 w 284"/>
                  <a:gd name="T3" fmla="*/ 0 h 160"/>
                  <a:gd name="T4" fmla="*/ 16 w 284"/>
                  <a:gd name="T5" fmla="*/ 0 h 160"/>
                  <a:gd name="T6" fmla="*/ 10 w 284"/>
                  <a:gd name="T7" fmla="*/ 2 h 160"/>
                  <a:gd name="T8" fmla="*/ 6 w 284"/>
                  <a:gd name="T9" fmla="*/ 6 h 160"/>
                  <a:gd name="T10" fmla="*/ 2 w 284"/>
                  <a:gd name="T11" fmla="*/ 10 h 160"/>
                  <a:gd name="T12" fmla="*/ 0 w 284"/>
                  <a:gd name="T13" fmla="*/ 16 h 160"/>
                  <a:gd name="T14" fmla="*/ 0 w 284"/>
                  <a:gd name="T15" fmla="*/ 144 h 160"/>
                  <a:gd name="T16" fmla="*/ 0 w 284"/>
                  <a:gd name="T17" fmla="*/ 144 h 160"/>
                  <a:gd name="T18" fmla="*/ 2 w 284"/>
                  <a:gd name="T19" fmla="*/ 150 h 160"/>
                  <a:gd name="T20" fmla="*/ 6 w 284"/>
                  <a:gd name="T21" fmla="*/ 156 h 160"/>
                  <a:gd name="T22" fmla="*/ 10 w 284"/>
                  <a:gd name="T23" fmla="*/ 160 h 160"/>
                  <a:gd name="T24" fmla="*/ 16 w 284"/>
                  <a:gd name="T25" fmla="*/ 160 h 160"/>
                  <a:gd name="T26" fmla="*/ 268 w 284"/>
                  <a:gd name="T27" fmla="*/ 160 h 160"/>
                  <a:gd name="T28" fmla="*/ 268 w 284"/>
                  <a:gd name="T29" fmla="*/ 160 h 160"/>
                  <a:gd name="T30" fmla="*/ 274 w 284"/>
                  <a:gd name="T31" fmla="*/ 160 h 160"/>
                  <a:gd name="T32" fmla="*/ 280 w 284"/>
                  <a:gd name="T33" fmla="*/ 156 h 160"/>
                  <a:gd name="T34" fmla="*/ 282 w 284"/>
                  <a:gd name="T35" fmla="*/ 150 h 160"/>
                  <a:gd name="T36" fmla="*/ 284 w 284"/>
                  <a:gd name="T37" fmla="*/ 144 h 160"/>
                  <a:gd name="T38" fmla="*/ 284 w 284"/>
                  <a:gd name="T39" fmla="*/ 16 h 160"/>
                  <a:gd name="T40" fmla="*/ 284 w 284"/>
                  <a:gd name="T41" fmla="*/ 16 h 160"/>
                  <a:gd name="T42" fmla="*/ 282 w 284"/>
                  <a:gd name="T43" fmla="*/ 10 h 160"/>
                  <a:gd name="T44" fmla="*/ 280 w 284"/>
                  <a:gd name="T45" fmla="*/ 6 h 160"/>
                  <a:gd name="T46" fmla="*/ 274 w 284"/>
                  <a:gd name="T47" fmla="*/ 2 h 160"/>
                  <a:gd name="T48" fmla="*/ 268 w 284"/>
                  <a:gd name="T49" fmla="*/ 0 h 160"/>
                  <a:gd name="T50" fmla="*/ 268 w 284"/>
                  <a:gd name="T51" fmla="*/ 0 h 160"/>
                  <a:gd name="T52" fmla="*/ 256 w 284"/>
                  <a:gd name="T53" fmla="*/ 136 h 160"/>
                  <a:gd name="T54" fmla="*/ 28 w 284"/>
                  <a:gd name="T55" fmla="*/ 136 h 160"/>
                  <a:gd name="T56" fmla="*/ 28 w 284"/>
                  <a:gd name="T57" fmla="*/ 26 h 160"/>
                  <a:gd name="T58" fmla="*/ 256 w 284"/>
                  <a:gd name="T59" fmla="*/ 26 h 160"/>
                  <a:gd name="T60" fmla="*/ 256 w 284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4" h="160">
                    <a:moveTo>
                      <a:pt x="268" y="0"/>
                    </a:moveTo>
                    <a:lnTo>
                      <a:pt x="16" y="0"/>
                    </a:lnTo>
                    <a:lnTo>
                      <a:pt x="16" y="0"/>
                    </a:lnTo>
                    <a:lnTo>
                      <a:pt x="10" y="2"/>
                    </a:lnTo>
                    <a:lnTo>
                      <a:pt x="6" y="6"/>
                    </a:lnTo>
                    <a:lnTo>
                      <a:pt x="2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2" y="150"/>
                    </a:lnTo>
                    <a:lnTo>
                      <a:pt x="6" y="156"/>
                    </a:lnTo>
                    <a:lnTo>
                      <a:pt x="10" y="160"/>
                    </a:lnTo>
                    <a:lnTo>
                      <a:pt x="16" y="160"/>
                    </a:lnTo>
                    <a:lnTo>
                      <a:pt x="268" y="160"/>
                    </a:lnTo>
                    <a:lnTo>
                      <a:pt x="268" y="160"/>
                    </a:lnTo>
                    <a:lnTo>
                      <a:pt x="274" y="160"/>
                    </a:lnTo>
                    <a:lnTo>
                      <a:pt x="280" y="156"/>
                    </a:lnTo>
                    <a:lnTo>
                      <a:pt x="282" y="150"/>
                    </a:lnTo>
                    <a:lnTo>
                      <a:pt x="284" y="144"/>
                    </a:lnTo>
                    <a:lnTo>
                      <a:pt x="284" y="16"/>
                    </a:lnTo>
                    <a:lnTo>
                      <a:pt x="284" y="16"/>
                    </a:lnTo>
                    <a:lnTo>
                      <a:pt x="282" y="10"/>
                    </a:lnTo>
                    <a:lnTo>
                      <a:pt x="280" y="6"/>
                    </a:lnTo>
                    <a:lnTo>
                      <a:pt x="274" y="2"/>
                    </a:lnTo>
                    <a:lnTo>
                      <a:pt x="268" y="0"/>
                    </a:lnTo>
                    <a:lnTo>
                      <a:pt x="268" y="0"/>
                    </a:lnTo>
                    <a:close/>
                    <a:moveTo>
                      <a:pt x="256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6" y="26"/>
                    </a:lnTo>
                    <a:lnTo>
                      <a:pt x="256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Freeform 108"/>
              <p:cNvSpPr>
                <a:spLocks/>
              </p:cNvSpPr>
              <p:nvPr/>
            </p:nvSpPr>
            <p:spPr bwMode="auto">
              <a:xfrm>
                <a:off x="3570288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1" name="Group 60"/>
            <p:cNvGrpSpPr>
              <a:grpSpLocks noChangeAspect="1"/>
            </p:cNvGrpSpPr>
            <p:nvPr/>
          </p:nvGrpSpPr>
          <p:grpSpPr>
            <a:xfrm>
              <a:off x="4173933" y="2731263"/>
              <a:ext cx="337455" cy="204957"/>
              <a:chOff x="4722813" y="836613"/>
              <a:chExt cx="517525" cy="314325"/>
            </a:xfrm>
            <a:solidFill>
              <a:srgbClr val="0072C6"/>
            </a:solidFill>
          </p:grpSpPr>
          <p:sp>
            <p:nvSpPr>
              <p:cNvPr id="85" name="Freeform 104"/>
              <p:cNvSpPr>
                <a:spLocks/>
              </p:cNvSpPr>
              <p:nvPr/>
            </p:nvSpPr>
            <p:spPr bwMode="auto">
              <a:xfrm>
                <a:off x="4792663" y="836613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0 h 160"/>
                  <a:gd name="T8" fmla="*/ 4 w 282"/>
                  <a:gd name="T9" fmla="*/ 4 h 160"/>
                  <a:gd name="T10" fmla="*/ 0 w 282"/>
                  <a:gd name="T11" fmla="*/ 8 h 160"/>
                  <a:gd name="T12" fmla="*/ 0 w 282"/>
                  <a:gd name="T13" fmla="*/ 16 h 160"/>
                  <a:gd name="T14" fmla="*/ 0 w 282"/>
                  <a:gd name="T15" fmla="*/ 20 h 160"/>
                  <a:gd name="T16" fmla="*/ 242 w 282"/>
                  <a:gd name="T17" fmla="*/ 20 h 160"/>
                  <a:gd name="T18" fmla="*/ 242 w 282"/>
                  <a:gd name="T19" fmla="*/ 20 h 160"/>
                  <a:gd name="T20" fmla="*/ 248 w 282"/>
                  <a:gd name="T21" fmla="*/ 22 h 160"/>
                  <a:gd name="T22" fmla="*/ 254 w 282"/>
                  <a:gd name="T23" fmla="*/ 24 h 160"/>
                  <a:gd name="T24" fmla="*/ 258 w 282"/>
                  <a:gd name="T25" fmla="*/ 30 h 160"/>
                  <a:gd name="T26" fmla="*/ 258 w 282"/>
                  <a:gd name="T27" fmla="*/ 36 h 160"/>
                  <a:gd name="T28" fmla="*/ 258 w 282"/>
                  <a:gd name="T29" fmla="*/ 160 h 160"/>
                  <a:gd name="T30" fmla="*/ 266 w 282"/>
                  <a:gd name="T31" fmla="*/ 160 h 160"/>
                  <a:gd name="T32" fmla="*/ 266 w 282"/>
                  <a:gd name="T33" fmla="*/ 160 h 160"/>
                  <a:gd name="T34" fmla="*/ 272 w 282"/>
                  <a:gd name="T35" fmla="*/ 158 h 160"/>
                  <a:gd name="T36" fmla="*/ 278 w 282"/>
                  <a:gd name="T37" fmla="*/ 154 h 160"/>
                  <a:gd name="T38" fmla="*/ 282 w 282"/>
                  <a:gd name="T39" fmla="*/ 150 h 160"/>
                  <a:gd name="T40" fmla="*/ 282 w 282"/>
                  <a:gd name="T41" fmla="*/ 144 h 160"/>
                  <a:gd name="T42" fmla="*/ 282 w 282"/>
                  <a:gd name="T43" fmla="*/ 16 h 160"/>
                  <a:gd name="T44" fmla="*/ 282 w 282"/>
                  <a:gd name="T45" fmla="*/ 16 h 160"/>
                  <a:gd name="T46" fmla="*/ 282 w 282"/>
                  <a:gd name="T47" fmla="*/ 8 h 160"/>
                  <a:gd name="T48" fmla="*/ 278 w 282"/>
                  <a:gd name="T49" fmla="*/ 4 h 160"/>
                  <a:gd name="T50" fmla="*/ 272 w 282"/>
                  <a:gd name="T51" fmla="*/ 0 h 160"/>
                  <a:gd name="T52" fmla="*/ 266 w 282"/>
                  <a:gd name="T53" fmla="*/ 0 h 160"/>
                  <a:gd name="T54" fmla="*/ 266 w 282"/>
                  <a:gd name="T5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0"/>
                    </a:lnTo>
                    <a:lnTo>
                      <a:pt x="4" y="4"/>
                    </a:lnTo>
                    <a:lnTo>
                      <a:pt x="0" y="8"/>
                    </a:lnTo>
                    <a:lnTo>
                      <a:pt x="0" y="16"/>
                    </a:lnTo>
                    <a:lnTo>
                      <a:pt x="0" y="20"/>
                    </a:lnTo>
                    <a:lnTo>
                      <a:pt x="242" y="20"/>
                    </a:lnTo>
                    <a:lnTo>
                      <a:pt x="242" y="20"/>
                    </a:lnTo>
                    <a:lnTo>
                      <a:pt x="248" y="22"/>
                    </a:lnTo>
                    <a:lnTo>
                      <a:pt x="254" y="24"/>
                    </a:lnTo>
                    <a:lnTo>
                      <a:pt x="258" y="30"/>
                    </a:lnTo>
                    <a:lnTo>
                      <a:pt x="258" y="36"/>
                    </a:lnTo>
                    <a:lnTo>
                      <a:pt x="258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58"/>
                    </a:lnTo>
                    <a:lnTo>
                      <a:pt x="278" y="154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8"/>
                    </a:lnTo>
                    <a:lnTo>
                      <a:pt x="278" y="4"/>
                    </a:lnTo>
                    <a:lnTo>
                      <a:pt x="272" y="0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Freeform 105"/>
              <p:cNvSpPr>
                <a:spLocks noEditPoints="1"/>
              </p:cNvSpPr>
              <p:nvPr/>
            </p:nvSpPr>
            <p:spPr bwMode="auto">
              <a:xfrm>
                <a:off x="4722813" y="896938"/>
                <a:ext cx="447675" cy="254000"/>
              </a:xfrm>
              <a:custGeom>
                <a:avLst/>
                <a:gdLst>
                  <a:gd name="T0" fmla="*/ 266 w 282"/>
                  <a:gd name="T1" fmla="*/ 0 h 160"/>
                  <a:gd name="T2" fmla="*/ 14 w 282"/>
                  <a:gd name="T3" fmla="*/ 0 h 160"/>
                  <a:gd name="T4" fmla="*/ 14 w 282"/>
                  <a:gd name="T5" fmla="*/ 0 h 160"/>
                  <a:gd name="T6" fmla="*/ 8 w 282"/>
                  <a:gd name="T7" fmla="*/ 2 h 160"/>
                  <a:gd name="T8" fmla="*/ 4 w 282"/>
                  <a:gd name="T9" fmla="*/ 6 h 160"/>
                  <a:gd name="T10" fmla="*/ 0 w 282"/>
                  <a:gd name="T11" fmla="*/ 10 h 160"/>
                  <a:gd name="T12" fmla="*/ 0 w 282"/>
                  <a:gd name="T13" fmla="*/ 16 h 160"/>
                  <a:gd name="T14" fmla="*/ 0 w 282"/>
                  <a:gd name="T15" fmla="*/ 144 h 160"/>
                  <a:gd name="T16" fmla="*/ 0 w 282"/>
                  <a:gd name="T17" fmla="*/ 144 h 160"/>
                  <a:gd name="T18" fmla="*/ 0 w 282"/>
                  <a:gd name="T19" fmla="*/ 150 h 160"/>
                  <a:gd name="T20" fmla="*/ 4 w 282"/>
                  <a:gd name="T21" fmla="*/ 156 h 160"/>
                  <a:gd name="T22" fmla="*/ 8 w 282"/>
                  <a:gd name="T23" fmla="*/ 160 h 160"/>
                  <a:gd name="T24" fmla="*/ 14 w 282"/>
                  <a:gd name="T25" fmla="*/ 160 h 160"/>
                  <a:gd name="T26" fmla="*/ 266 w 282"/>
                  <a:gd name="T27" fmla="*/ 160 h 160"/>
                  <a:gd name="T28" fmla="*/ 266 w 282"/>
                  <a:gd name="T29" fmla="*/ 160 h 160"/>
                  <a:gd name="T30" fmla="*/ 272 w 282"/>
                  <a:gd name="T31" fmla="*/ 160 h 160"/>
                  <a:gd name="T32" fmla="*/ 278 w 282"/>
                  <a:gd name="T33" fmla="*/ 156 h 160"/>
                  <a:gd name="T34" fmla="*/ 282 w 282"/>
                  <a:gd name="T35" fmla="*/ 150 h 160"/>
                  <a:gd name="T36" fmla="*/ 282 w 282"/>
                  <a:gd name="T37" fmla="*/ 144 h 160"/>
                  <a:gd name="T38" fmla="*/ 282 w 282"/>
                  <a:gd name="T39" fmla="*/ 16 h 160"/>
                  <a:gd name="T40" fmla="*/ 282 w 282"/>
                  <a:gd name="T41" fmla="*/ 16 h 160"/>
                  <a:gd name="T42" fmla="*/ 282 w 282"/>
                  <a:gd name="T43" fmla="*/ 10 h 160"/>
                  <a:gd name="T44" fmla="*/ 278 w 282"/>
                  <a:gd name="T45" fmla="*/ 6 h 160"/>
                  <a:gd name="T46" fmla="*/ 272 w 282"/>
                  <a:gd name="T47" fmla="*/ 2 h 160"/>
                  <a:gd name="T48" fmla="*/ 266 w 282"/>
                  <a:gd name="T49" fmla="*/ 0 h 160"/>
                  <a:gd name="T50" fmla="*/ 266 w 282"/>
                  <a:gd name="T51" fmla="*/ 0 h 160"/>
                  <a:gd name="T52" fmla="*/ 254 w 282"/>
                  <a:gd name="T53" fmla="*/ 136 h 160"/>
                  <a:gd name="T54" fmla="*/ 28 w 282"/>
                  <a:gd name="T55" fmla="*/ 136 h 160"/>
                  <a:gd name="T56" fmla="*/ 28 w 282"/>
                  <a:gd name="T57" fmla="*/ 26 h 160"/>
                  <a:gd name="T58" fmla="*/ 254 w 282"/>
                  <a:gd name="T59" fmla="*/ 26 h 160"/>
                  <a:gd name="T60" fmla="*/ 254 w 282"/>
                  <a:gd name="T61" fmla="*/ 136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82" h="160">
                    <a:moveTo>
                      <a:pt x="266" y="0"/>
                    </a:moveTo>
                    <a:lnTo>
                      <a:pt x="14" y="0"/>
                    </a:lnTo>
                    <a:lnTo>
                      <a:pt x="14" y="0"/>
                    </a:lnTo>
                    <a:lnTo>
                      <a:pt x="8" y="2"/>
                    </a:lnTo>
                    <a:lnTo>
                      <a:pt x="4" y="6"/>
                    </a:lnTo>
                    <a:lnTo>
                      <a:pt x="0" y="10"/>
                    </a:lnTo>
                    <a:lnTo>
                      <a:pt x="0" y="16"/>
                    </a:lnTo>
                    <a:lnTo>
                      <a:pt x="0" y="144"/>
                    </a:lnTo>
                    <a:lnTo>
                      <a:pt x="0" y="144"/>
                    </a:lnTo>
                    <a:lnTo>
                      <a:pt x="0" y="150"/>
                    </a:lnTo>
                    <a:lnTo>
                      <a:pt x="4" y="156"/>
                    </a:lnTo>
                    <a:lnTo>
                      <a:pt x="8" y="160"/>
                    </a:lnTo>
                    <a:lnTo>
                      <a:pt x="14" y="160"/>
                    </a:lnTo>
                    <a:lnTo>
                      <a:pt x="266" y="160"/>
                    </a:lnTo>
                    <a:lnTo>
                      <a:pt x="266" y="160"/>
                    </a:lnTo>
                    <a:lnTo>
                      <a:pt x="272" y="160"/>
                    </a:lnTo>
                    <a:lnTo>
                      <a:pt x="278" y="156"/>
                    </a:lnTo>
                    <a:lnTo>
                      <a:pt x="282" y="150"/>
                    </a:lnTo>
                    <a:lnTo>
                      <a:pt x="282" y="144"/>
                    </a:lnTo>
                    <a:lnTo>
                      <a:pt x="282" y="16"/>
                    </a:lnTo>
                    <a:lnTo>
                      <a:pt x="282" y="16"/>
                    </a:lnTo>
                    <a:lnTo>
                      <a:pt x="282" y="10"/>
                    </a:lnTo>
                    <a:lnTo>
                      <a:pt x="278" y="6"/>
                    </a:lnTo>
                    <a:lnTo>
                      <a:pt x="272" y="2"/>
                    </a:lnTo>
                    <a:lnTo>
                      <a:pt x="266" y="0"/>
                    </a:lnTo>
                    <a:lnTo>
                      <a:pt x="266" y="0"/>
                    </a:lnTo>
                    <a:close/>
                    <a:moveTo>
                      <a:pt x="254" y="136"/>
                    </a:moveTo>
                    <a:lnTo>
                      <a:pt x="28" y="136"/>
                    </a:lnTo>
                    <a:lnTo>
                      <a:pt x="28" y="26"/>
                    </a:lnTo>
                    <a:lnTo>
                      <a:pt x="254" y="26"/>
                    </a:lnTo>
                    <a:lnTo>
                      <a:pt x="254" y="136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Freeform 106"/>
              <p:cNvSpPr>
                <a:spLocks/>
              </p:cNvSpPr>
              <p:nvPr/>
            </p:nvSpPr>
            <p:spPr bwMode="auto">
              <a:xfrm>
                <a:off x="4919663" y="966788"/>
                <a:ext cx="76200" cy="117475"/>
              </a:xfrm>
              <a:custGeom>
                <a:avLst/>
                <a:gdLst>
                  <a:gd name="T0" fmla="*/ 0 w 48"/>
                  <a:gd name="T1" fmla="*/ 0 h 74"/>
                  <a:gd name="T2" fmla="*/ 0 w 48"/>
                  <a:gd name="T3" fmla="*/ 74 h 74"/>
                  <a:gd name="T4" fmla="*/ 48 w 48"/>
                  <a:gd name="T5" fmla="*/ 36 h 74"/>
                  <a:gd name="T6" fmla="*/ 0 w 48"/>
                  <a:gd name="T7" fmla="*/ 0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74">
                    <a:moveTo>
                      <a:pt x="0" y="0"/>
                    </a:moveTo>
                    <a:lnTo>
                      <a:pt x="0" y="74"/>
                    </a:lnTo>
                    <a:lnTo>
                      <a:pt x="48" y="3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Freeform 59"/>
            <p:cNvSpPr>
              <a:spLocks noChangeAspect="1" noEditPoints="1"/>
            </p:cNvSpPr>
            <p:nvPr/>
          </p:nvSpPr>
          <p:spPr bwMode="auto">
            <a:xfrm>
              <a:off x="6351773" y="2659837"/>
              <a:ext cx="279320" cy="337291"/>
            </a:xfrm>
            <a:custGeom>
              <a:avLst/>
              <a:gdLst>
                <a:gd name="T0" fmla="*/ 0 w 212"/>
                <a:gd name="T1" fmla="*/ 188 h 256"/>
                <a:gd name="T2" fmla="*/ 106 w 212"/>
                <a:gd name="T3" fmla="*/ 56 h 256"/>
                <a:gd name="T4" fmla="*/ 128 w 212"/>
                <a:gd name="T5" fmla="*/ 90 h 256"/>
                <a:gd name="T6" fmla="*/ 134 w 212"/>
                <a:gd name="T7" fmla="*/ 110 h 256"/>
                <a:gd name="T8" fmla="*/ 134 w 212"/>
                <a:gd name="T9" fmla="*/ 152 h 256"/>
                <a:gd name="T10" fmla="*/ 128 w 212"/>
                <a:gd name="T11" fmla="*/ 170 h 256"/>
                <a:gd name="T12" fmla="*/ 106 w 212"/>
                <a:gd name="T13" fmla="*/ 206 h 256"/>
                <a:gd name="T14" fmla="*/ 104 w 212"/>
                <a:gd name="T15" fmla="*/ 208 h 256"/>
                <a:gd name="T16" fmla="*/ 90 w 212"/>
                <a:gd name="T17" fmla="*/ 200 h 256"/>
                <a:gd name="T18" fmla="*/ 106 w 212"/>
                <a:gd name="T19" fmla="*/ 182 h 256"/>
                <a:gd name="T20" fmla="*/ 120 w 212"/>
                <a:gd name="T21" fmla="*/ 148 h 256"/>
                <a:gd name="T22" fmla="*/ 122 w 212"/>
                <a:gd name="T23" fmla="*/ 130 h 256"/>
                <a:gd name="T24" fmla="*/ 116 w 212"/>
                <a:gd name="T25" fmla="*/ 96 h 256"/>
                <a:gd name="T26" fmla="*/ 94 w 212"/>
                <a:gd name="T27" fmla="*/ 66 h 256"/>
                <a:gd name="T28" fmla="*/ 90 w 212"/>
                <a:gd name="T29" fmla="*/ 62 h 256"/>
                <a:gd name="T30" fmla="*/ 98 w 212"/>
                <a:gd name="T31" fmla="*/ 48 h 256"/>
                <a:gd name="T32" fmla="*/ 106 w 212"/>
                <a:gd name="T33" fmla="*/ 56 h 256"/>
                <a:gd name="T34" fmla="*/ 122 w 212"/>
                <a:gd name="T35" fmla="*/ 222 h 256"/>
                <a:gd name="T36" fmla="*/ 138 w 212"/>
                <a:gd name="T37" fmla="*/ 202 h 256"/>
                <a:gd name="T38" fmla="*/ 150 w 212"/>
                <a:gd name="T39" fmla="*/ 180 h 256"/>
                <a:gd name="T40" fmla="*/ 154 w 212"/>
                <a:gd name="T41" fmla="*/ 168 h 256"/>
                <a:gd name="T42" fmla="*/ 158 w 212"/>
                <a:gd name="T43" fmla="*/ 144 h 256"/>
                <a:gd name="T44" fmla="*/ 160 w 212"/>
                <a:gd name="T45" fmla="*/ 130 h 256"/>
                <a:gd name="T46" fmla="*/ 156 w 212"/>
                <a:gd name="T47" fmla="*/ 106 h 256"/>
                <a:gd name="T48" fmla="*/ 154 w 212"/>
                <a:gd name="T49" fmla="*/ 94 h 256"/>
                <a:gd name="T50" fmla="*/ 144 w 212"/>
                <a:gd name="T51" fmla="*/ 70 h 256"/>
                <a:gd name="T52" fmla="*/ 130 w 212"/>
                <a:gd name="T53" fmla="*/ 48 h 256"/>
                <a:gd name="T54" fmla="*/ 118 w 212"/>
                <a:gd name="T55" fmla="*/ 36 h 256"/>
                <a:gd name="T56" fmla="*/ 128 w 212"/>
                <a:gd name="T57" fmla="*/ 26 h 256"/>
                <a:gd name="T58" fmla="*/ 130 w 212"/>
                <a:gd name="T59" fmla="*/ 28 h 256"/>
                <a:gd name="T60" fmla="*/ 142 w 212"/>
                <a:gd name="T61" fmla="*/ 40 h 256"/>
                <a:gd name="T62" fmla="*/ 158 w 212"/>
                <a:gd name="T63" fmla="*/ 64 h 256"/>
                <a:gd name="T64" fmla="*/ 168 w 212"/>
                <a:gd name="T65" fmla="*/ 90 h 256"/>
                <a:gd name="T66" fmla="*/ 172 w 212"/>
                <a:gd name="T67" fmla="*/ 116 h 256"/>
                <a:gd name="T68" fmla="*/ 172 w 212"/>
                <a:gd name="T69" fmla="*/ 144 h 256"/>
                <a:gd name="T70" fmla="*/ 168 w 212"/>
                <a:gd name="T71" fmla="*/ 172 h 256"/>
                <a:gd name="T72" fmla="*/ 158 w 212"/>
                <a:gd name="T73" fmla="*/ 198 h 256"/>
                <a:gd name="T74" fmla="*/ 142 w 212"/>
                <a:gd name="T75" fmla="*/ 220 h 256"/>
                <a:gd name="T76" fmla="*/ 160 w 212"/>
                <a:gd name="T77" fmla="*/ 2 h 256"/>
                <a:gd name="T78" fmla="*/ 182 w 212"/>
                <a:gd name="T79" fmla="*/ 30 h 256"/>
                <a:gd name="T80" fmla="*/ 200 w 212"/>
                <a:gd name="T81" fmla="*/ 62 h 256"/>
                <a:gd name="T82" fmla="*/ 210 w 212"/>
                <a:gd name="T83" fmla="*/ 96 h 256"/>
                <a:gd name="T84" fmla="*/ 212 w 212"/>
                <a:gd name="T85" fmla="*/ 130 h 256"/>
                <a:gd name="T86" fmla="*/ 210 w 212"/>
                <a:gd name="T87" fmla="*/ 164 h 256"/>
                <a:gd name="T88" fmla="*/ 200 w 212"/>
                <a:gd name="T89" fmla="*/ 198 h 256"/>
                <a:gd name="T90" fmla="*/ 184 w 212"/>
                <a:gd name="T91" fmla="*/ 228 h 256"/>
                <a:gd name="T92" fmla="*/ 162 w 212"/>
                <a:gd name="T93" fmla="*/ 256 h 256"/>
                <a:gd name="T94" fmla="*/ 162 w 212"/>
                <a:gd name="T95" fmla="*/ 236 h 256"/>
                <a:gd name="T96" fmla="*/ 170 w 212"/>
                <a:gd name="T97" fmla="*/ 224 h 256"/>
                <a:gd name="T98" fmla="*/ 186 w 212"/>
                <a:gd name="T99" fmla="*/ 194 h 256"/>
                <a:gd name="T100" fmla="*/ 196 w 212"/>
                <a:gd name="T101" fmla="*/ 162 h 256"/>
                <a:gd name="T102" fmla="*/ 198 w 212"/>
                <a:gd name="T103" fmla="*/ 146 h 256"/>
                <a:gd name="T104" fmla="*/ 198 w 212"/>
                <a:gd name="T105" fmla="*/ 114 h 256"/>
                <a:gd name="T106" fmla="*/ 196 w 212"/>
                <a:gd name="T107" fmla="*/ 98 h 256"/>
                <a:gd name="T108" fmla="*/ 186 w 212"/>
                <a:gd name="T109" fmla="*/ 68 h 256"/>
                <a:gd name="T110" fmla="*/ 178 w 212"/>
                <a:gd name="T111" fmla="*/ 52 h 256"/>
                <a:gd name="T112" fmla="*/ 160 w 212"/>
                <a:gd name="T113" fmla="*/ 24 h 256"/>
                <a:gd name="T114" fmla="*/ 148 w 212"/>
                <a:gd name="T115" fmla="*/ 10 h 256"/>
                <a:gd name="T116" fmla="*/ 158 w 212"/>
                <a:gd name="T117" fmla="*/ 0 h 256"/>
                <a:gd name="T118" fmla="*/ 158 w 212"/>
                <a:gd name="T119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12" h="256">
                  <a:moveTo>
                    <a:pt x="0" y="74"/>
                  </a:moveTo>
                  <a:lnTo>
                    <a:pt x="74" y="130"/>
                  </a:lnTo>
                  <a:lnTo>
                    <a:pt x="0" y="188"/>
                  </a:lnTo>
                  <a:lnTo>
                    <a:pt x="0" y="74"/>
                  </a:lnTo>
                  <a:close/>
                  <a:moveTo>
                    <a:pt x="106" y="56"/>
                  </a:moveTo>
                  <a:lnTo>
                    <a:pt x="106" y="56"/>
                  </a:lnTo>
                  <a:lnTo>
                    <a:pt x="118" y="72"/>
                  </a:lnTo>
                  <a:lnTo>
                    <a:pt x="118" y="72"/>
                  </a:lnTo>
                  <a:lnTo>
                    <a:pt x="128" y="90"/>
                  </a:lnTo>
                  <a:lnTo>
                    <a:pt x="128" y="90"/>
                  </a:lnTo>
                  <a:lnTo>
                    <a:pt x="134" y="110"/>
                  </a:lnTo>
                  <a:lnTo>
                    <a:pt x="134" y="110"/>
                  </a:lnTo>
                  <a:lnTo>
                    <a:pt x="136" y="130"/>
                  </a:lnTo>
                  <a:lnTo>
                    <a:pt x="136" y="130"/>
                  </a:lnTo>
                  <a:lnTo>
                    <a:pt x="134" y="152"/>
                  </a:lnTo>
                  <a:lnTo>
                    <a:pt x="134" y="152"/>
                  </a:lnTo>
                  <a:lnTo>
                    <a:pt x="128" y="170"/>
                  </a:lnTo>
                  <a:lnTo>
                    <a:pt x="128" y="170"/>
                  </a:lnTo>
                  <a:lnTo>
                    <a:pt x="118" y="190"/>
                  </a:lnTo>
                  <a:lnTo>
                    <a:pt x="118" y="190"/>
                  </a:lnTo>
                  <a:lnTo>
                    <a:pt x="106" y="206"/>
                  </a:lnTo>
                  <a:lnTo>
                    <a:pt x="106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102" y="208"/>
                  </a:lnTo>
                  <a:lnTo>
                    <a:pt x="90" y="200"/>
                  </a:lnTo>
                  <a:lnTo>
                    <a:pt x="90" y="200"/>
                  </a:lnTo>
                  <a:lnTo>
                    <a:pt x="94" y="196"/>
                  </a:lnTo>
                  <a:lnTo>
                    <a:pt x="94" y="196"/>
                  </a:lnTo>
                  <a:lnTo>
                    <a:pt x="106" y="182"/>
                  </a:lnTo>
                  <a:lnTo>
                    <a:pt x="116" y="166"/>
                  </a:lnTo>
                  <a:lnTo>
                    <a:pt x="116" y="166"/>
                  </a:lnTo>
                  <a:lnTo>
                    <a:pt x="120" y="148"/>
                  </a:lnTo>
                  <a:lnTo>
                    <a:pt x="120" y="148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0" y="114"/>
                  </a:lnTo>
                  <a:lnTo>
                    <a:pt x="116" y="96"/>
                  </a:lnTo>
                  <a:lnTo>
                    <a:pt x="116" y="96"/>
                  </a:lnTo>
                  <a:lnTo>
                    <a:pt x="106" y="80"/>
                  </a:lnTo>
                  <a:lnTo>
                    <a:pt x="106" y="80"/>
                  </a:lnTo>
                  <a:lnTo>
                    <a:pt x="94" y="66"/>
                  </a:lnTo>
                  <a:lnTo>
                    <a:pt x="94" y="66"/>
                  </a:lnTo>
                  <a:lnTo>
                    <a:pt x="90" y="62"/>
                  </a:lnTo>
                  <a:lnTo>
                    <a:pt x="90" y="62"/>
                  </a:lnTo>
                  <a:lnTo>
                    <a:pt x="86" y="58"/>
                  </a:lnTo>
                  <a:lnTo>
                    <a:pt x="98" y="48"/>
                  </a:lnTo>
                  <a:lnTo>
                    <a:pt x="98" y="48"/>
                  </a:lnTo>
                  <a:lnTo>
                    <a:pt x="102" y="52"/>
                  </a:lnTo>
                  <a:lnTo>
                    <a:pt x="102" y="52"/>
                  </a:lnTo>
                  <a:lnTo>
                    <a:pt x="106" y="56"/>
                  </a:lnTo>
                  <a:lnTo>
                    <a:pt x="106" y="56"/>
                  </a:lnTo>
                  <a:close/>
                  <a:moveTo>
                    <a:pt x="120" y="222"/>
                  </a:moveTo>
                  <a:lnTo>
                    <a:pt x="122" y="222"/>
                  </a:lnTo>
                  <a:lnTo>
                    <a:pt x="122" y="222"/>
                  </a:lnTo>
                  <a:lnTo>
                    <a:pt x="130" y="212"/>
                  </a:lnTo>
                  <a:lnTo>
                    <a:pt x="138" y="202"/>
                  </a:lnTo>
                  <a:lnTo>
                    <a:pt x="138" y="202"/>
                  </a:lnTo>
                  <a:lnTo>
                    <a:pt x="144" y="192"/>
                  </a:lnTo>
                  <a:lnTo>
                    <a:pt x="150" y="180"/>
                  </a:lnTo>
                  <a:lnTo>
                    <a:pt x="150" y="180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56" y="156"/>
                  </a:lnTo>
                  <a:lnTo>
                    <a:pt x="156" y="156"/>
                  </a:lnTo>
                  <a:lnTo>
                    <a:pt x="158" y="144"/>
                  </a:lnTo>
                  <a:lnTo>
                    <a:pt x="158" y="144"/>
                  </a:lnTo>
                  <a:lnTo>
                    <a:pt x="160" y="130"/>
                  </a:lnTo>
                  <a:lnTo>
                    <a:pt x="160" y="130"/>
                  </a:lnTo>
                  <a:lnTo>
                    <a:pt x="158" y="118"/>
                  </a:lnTo>
                  <a:lnTo>
                    <a:pt x="158" y="118"/>
                  </a:lnTo>
                  <a:lnTo>
                    <a:pt x="156" y="106"/>
                  </a:lnTo>
                  <a:lnTo>
                    <a:pt x="156" y="106"/>
                  </a:lnTo>
                  <a:lnTo>
                    <a:pt x="154" y="94"/>
                  </a:lnTo>
                  <a:lnTo>
                    <a:pt x="154" y="94"/>
                  </a:lnTo>
                  <a:lnTo>
                    <a:pt x="150" y="82"/>
                  </a:lnTo>
                  <a:lnTo>
                    <a:pt x="150" y="82"/>
                  </a:lnTo>
                  <a:lnTo>
                    <a:pt x="144" y="70"/>
                  </a:lnTo>
                  <a:lnTo>
                    <a:pt x="138" y="60"/>
                  </a:lnTo>
                  <a:lnTo>
                    <a:pt x="138" y="60"/>
                  </a:lnTo>
                  <a:lnTo>
                    <a:pt x="130" y="48"/>
                  </a:lnTo>
                  <a:lnTo>
                    <a:pt x="122" y="40"/>
                  </a:lnTo>
                  <a:lnTo>
                    <a:pt x="122" y="40"/>
                  </a:lnTo>
                  <a:lnTo>
                    <a:pt x="118" y="36"/>
                  </a:lnTo>
                  <a:lnTo>
                    <a:pt x="118" y="36"/>
                  </a:lnTo>
                  <a:lnTo>
                    <a:pt x="116" y="34"/>
                  </a:lnTo>
                  <a:lnTo>
                    <a:pt x="128" y="26"/>
                  </a:lnTo>
                  <a:lnTo>
                    <a:pt x="128" y="26"/>
                  </a:lnTo>
                  <a:lnTo>
                    <a:pt x="130" y="28"/>
                  </a:lnTo>
                  <a:lnTo>
                    <a:pt x="130" y="28"/>
                  </a:lnTo>
                  <a:lnTo>
                    <a:pt x="132" y="30"/>
                  </a:lnTo>
                  <a:lnTo>
                    <a:pt x="132" y="30"/>
                  </a:lnTo>
                  <a:lnTo>
                    <a:pt x="142" y="40"/>
                  </a:lnTo>
                  <a:lnTo>
                    <a:pt x="150" y="52"/>
                  </a:lnTo>
                  <a:lnTo>
                    <a:pt x="150" y="52"/>
                  </a:lnTo>
                  <a:lnTo>
                    <a:pt x="158" y="64"/>
                  </a:lnTo>
                  <a:lnTo>
                    <a:pt x="164" y="76"/>
                  </a:lnTo>
                  <a:lnTo>
                    <a:pt x="164" y="76"/>
                  </a:lnTo>
                  <a:lnTo>
                    <a:pt x="168" y="90"/>
                  </a:lnTo>
                  <a:lnTo>
                    <a:pt x="170" y="104"/>
                  </a:lnTo>
                  <a:lnTo>
                    <a:pt x="170" y="104"/>
                  </a:lnTo>
                  <a:lnTo>
                    <a:pt x="172" y="116"/>
                  </a:lnTo>
                  <a:lnTo>
                    <a:pt x="174" y="130"/>
                  </a:lnTo>
                  <a:lnTo>
                    <a:pt x="174" y="130"/>
                  </a:lnTo>
                  <a:lnTo>
                    <a:pt x="172" y="144"/>
                  </a:lnTo>
                  <a:lnTo>
                    <a:pt x="170" y="158"/>
                  </a:lnTo>
                  <a:lnTo>
                    <a:pt x="170" y="158"/>
                  </a:lnTo>
                  <a:lnTo>
                    <a:pt x="168" y="172"/>
                  </a:lnTo>
                  <a:lnTo>
                    <a:pt x="164" y="184"/>
                  </a:lnTo>
                  <a:lnTo>
                    <a:pt x="164" y="184"/>
                  </a:lnTo>
                  <a:lnTo>
                    <a:pt x="158" y="198"/>
                  </a:lnTo>
                  <a:lnTo>
                    <a:pt x="150" y="210"/>
                  </a:lnTo>
                  <a:lnTo>
                    <a:pt x="150" y="210"/>
                  </a:lnTo>
                  <a:lnTo>
                    <a:pt x="142" y="220"/>
                  </a:lnTo>
                  <a:lnTo>
                    <a:pt x="132" y="232"/>
                  </a:lnTo>
                  <a:lnTo>
                    <a:pt x="120" y="222"/>
                  </a:lnTo>
                  <a:close/>
                  <a:moveTo>
                    <a:pt x="160" y="2"/>
                  </a:moveTo>
                  <a:lnTo>
                    <a:pt x="160" y="2"/>
                  </a:lnTo>
                  <a:lnTo>
                    <a:pt x="172" y="16"/>
                  </a:lnTo>
                  <a:lnTo>
                    <a:pt x="182" y="30"/>
                  </a:lnTo>
                  <a:lnTo>
                    <a:pt x="182" y="30"/>
                  </a:lnTo>
                  <a:lnTo>
                    <a:pt x="192" y="46"/>
                  </a:lnTo>
                  <a:lnTo>
                    <a:pt x="200" y="62"/>
                  </a:lnTo>
                  <a:lnTo>
                    <a:pt x="200" y="62"/>
                  </a:lnTo>
                  <a:lnTo>
                    <a:pt x="206" y="78"/>
                  </a:lnTo>
                  <a:lnTo>
                    <a:pt x="210" y="96"/>
                  </a:lnTo>
                  <a:lnTo>
                    <a:pt x="210" y="96"/>
                  </a:lnTo>
                  <a:lnTo>
                    <a:pt x="212" y="114"/>
                  </a:lnTo>
                  <a:lnTo>
                    <a:pt x="212" y="130"/>
                  </a:lnTo>
                  <a:lnTo>
                    <a:pt x="212" y="130"/>
                  </a:lnTo>
                  <a:lnTo>
                    <a:pt x="212" y="148"/>
                  </a:lnTo>
                  <a:lnTo>
                    <a:pt x="210" y="164"/>
                  </a:lnTo>
                  <a:lnTo>
                    <a:pt x="210" y="164"/>
                  </a:lnTo>
                  <a:lnTo>
                    <a:pt x="206" y="180"/>
                  </a:lnTo>
                  <a:lnTo>
                    <a:pt x="200" y="198"/>
                  </a:lnTo>
                  <a:lnTo>
                    <a:pt x="200" y="198"/>
                  </a:lnTo>
                  <a:lnTo>
                    <a:pt x="194" y="212"/>
                  </a:lnTo>
                  <a:lnTo>
                    <a:pt x="184" y="228"/>
                  </a:lnTo>
                  <a:lnTo>
                    <a:pt x="184" y="228"/>
                  </a:lnTo>
                  <a:lnTo>
                    <a:pt x="174" y="242"/>
                  </a:lnTo>
                  <a:lnTo>
                    <a:pt x="162" y="256"/>
                  </a:lnTo>
                  <a:lnTo>
                    <a:pt x="152" y="248"/>
                  </a:lnTo>
                  <a:lnTo>
                    <a:pt x="152" y="248"/>
                  </a:lnTo>
                  <a:lnTo>
                    <a:pt x="162" y="236"/>
                  </a:lnTo>
                  <a:lnTo>
                    <a:pt x="162" y="236"/>
                  </a:lnTo>
                  <a:lnTo>
                    <a:pt x="170" y="224"/>
                  </a:lnTo>
                  <a:lnTo>
                    <a:pt x="170" y="224"/>
                  </a:lnTo>
                  <a:lnTo>
                    <a:pt x="178" y="210"/>
                  </a:lnTo>
                  <a:lnTo>
                    <a:pt x="186" y="194"/>
                  </a:lnTo>
                  <a:lnTo>
                    <a:pt x="186" y="194"/>
                  </a:lnTo>
                  <a:lnTo>
                    <a:pt x="192" y="178"/>
                  </a:lnTo>
                  <a:lnTo>
                    <a:pt x="192" y="178"/>
                  </a:lnTo>
                  <a:lnTo>
                    <a:pt x="196" y="162"/>
                  </a:lnTo>
                  <a:lnTo>
                    <a:pt x="196" y="162"/>
                  </a:lnTo>
                  <a:lnTo>
                    <a:pt x="198" y="146"/>
                  </a:lnTo>
                  <a:lnTo>
                    <a:pt x="198" y="146"/>
                  </a:lnTo>
                  <a:lnTo>
                    <a:pt x="198" y="130"/>
                  </a:lnTo>
                  <a:lnTo>
                    <a:pt x="198" y="130"/>
                  </a:lnTo>
                  <a:lnTo>
                    <a:pt x="198" y="114"/>
                  </a:lnTo>
                  <a:lnTo>
                    <a:pt x="198" y="114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2" y="82"/>
                  </a:lnTo>
                  <a:lnTo>
                    <a:pt x="192" y="82"/>
                  </a:lnTo>
                  <a:lnTo>
                    <a:pt x="186" y="68"/>
                  </a:lnTo>
                  <a:lnTo>
                    <a:pt x="186" y="68"/>
                  </a:lnTo>
                  <a:lnTo>
                    <a:pt x="178" y="52"/>
                  </a:lnTo>
                  <a:lnTo>
                    <a:pt x="178" y="52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60" y="24"/>
                  </a:lnTo>
                  <a:lnTo>
                    <a:pt x="148" y="12"/>
                  </a:lnTo>
                  <a:lnTo>
                    <a:pt x="148" y="12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48" y="1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58" y="2"/>
                  </a:lnTo>
                  <a:lnTo>
                    <a:pt x="158" y="2"/>
                  </a:lnTo>
                  <a:lnTo>
                    <a:pt x="160" y="2"/>
                  </a:lnTo>
                  <a:lnTo>
                    <a:pt x="160" y="2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131"/>
            <p:cNvSpPr>
              <a:spLocks noChangeAspect="1" noEditPoints="1"/>
            </p:cNvSpPr>
            <p:nvPr/>
          </p:nvSpPr>
          <p:spPr bwMode="auto">
            <a:xfrm>
              <a:off x="4576419" y="3479171"/>
              <a:ext cx="340241" cy="267244"/>
            </a:xfrm>
            <a:custGeom>
              <a:avLst/>
              <a:gdLst>
                <a:gd name="T0" fmla="*/ 62 w 275"/>
                <a:gd name="T1" fmla="*/ 5 h 216"/>
                <a:gd name="T2" fmla="*/ 62 w 275"/>
                <a:gd name="T3" fmla="*/ 212 h 216"/>
                <a:gd name="T4" fmla="*/ 0 w 275"/>
                <a:gd name="T5" fmla="*/ 212 h 216"/>
                <a:gd name="T6" fmla="*/ 0 w 275"/>
                <a:gd name="T7" fmla="*/ 5 h 216"/>
                <a:gd name="T8" fmla="*/ 62 w 275"/>
                <a:gd name="T9" fmla="*/ 5 h 216"/>
                <a:gd name="T10" fmla="*/ 50 w 275"/>
                <a:gd name="T11" fmla="*/ 29 h 216"/>
                <a:gd name="T12" fmla="*/ 12 w 275"/>
                <a:gd name="T13" fmla="*/ 29 h 216"/>
                <a:gd name="T14" fmla="*/ 12 w 275"/>
                <a:gd name="T15" fmla="*/ 41 h 216"/>
                <a:gd name="T16" fmla="*/ 50 w 275"/>
                <a:gd name="T17" fmla="*/ 41 h 216"/>
                <a:gd name="T18" fmla="*/ 50 w 275"/>
                <a:gd name="T19" fmla="*/ 29 h 216"/>
                <a:gd name="T20" fmla="*/ 50 w 275"/>
                <a:gd name="T21" fmla="*/ 53 h 216"/>
                <a:gd name="T22" fmla="*/ 12 w 275"/>
                <a:gd name="T23" fmla="*/ 53 h 216"/>
                <a:gd name="T24" fmla="*/ 12 w 275"/>
                <a:gd name="T25" fmla="*/ 66 h 216"/>
                <a:gd name="T26" fmla="*/ 50 w 275"/>
                <a:gd name="T27" fmla="*/ 66 h 216"/>
                <a:gd name="T28" fmla="*/ 50 w 275"/>
                <a:gd name="T29" fmla="*/ 53 h 216"/>
                <a:gd name="T30" fmla="*/ 134 w 275"/>
                <a:gd name="T31" fmla="*/ 5 h 216"/>
                <a:gd name="T32" fmla="*/ 134 w 275"/>
                <a:gd name="T33" fmla="*/ 212 h 216"/>
                <a:gd name="T34" fmla="*/ 74 w 275"/>
                <a:gd name="T35" fmla="*/ 212 h 216"/>
                <a:gd name="T36" fmla="*/ 74 w 275"/>
                <a:gd name="T37" fmla="*/ 5 h 216"/>
                <a:gd name="T38" fmla="*/ 134 w 275"/>
                <a:gd name="T39" fmla="*/ 5 h 216"/>
                <a:gd name="T40" fmla="*/ 122 w 275"/>
                <a:gd name="T41" fmla="*/ 29 h 216"/>
                <a:gd name="T42" fmla="*/ 86 w 275"/>
                <a:gd name="T43" fmla="*/ 29 h 216"/>
                <a:gd name="T44" fmla="*/ 86 w 275"/>
                <a:gd name="T45" fmla="*/ 41 h 216"/>
                <a:gd name="T46" fmla="*/ 122 w 275"/>
                <a:gd name="T47" fmla="*/ 41 h 216"/>
                <a:gd name="T48" fmla="*/ 122 w 275"/>
                <a:gd name="T49" fmla="*/ 29 h 216"/>
                <a:gd name="T50" fmla="*/ 122 w 275"/>
                <a:gd name="T51" fmla="*/ 53 h 216"/>
                <a:gd name="T52" fmla="*/ 86 w 275"/>
                <a:gd name="T53" fmla="*/ 53 h 216"/>
                <a:gd name="T54" fmla="*/ 86 w 275"/>
                <a:gd name="T55" fmla="*/ 66 h 216"/>
                <a:gd name="T56" fmla="*/ 122 w 275"/>
                <a:gd name="T57" fmla="*/ 66 h 216"/>
                <a:gd name="T58" fmla="*/ 122 w 275"/>
                <a:gd name="T59" fmla="*/ 53 h 216"/>
                <a:gd name="T60" fmla="*/ 275 w 275"/>
                <a:gd name="T61" fmla="*/ 195 h 216"/>
                <a:gd name="T62" fmla="*/ 218 w 275"/>
                <a:gd name="T63" fmla="*/ 216 h 216"/>
                <a:gd name="T64" fmla="*/ 147 w 275"/>
                <a:gd name="T65" fmla="*/ 21 h 216"/>
                <a:gd name="T66" fmla="*/ 204 w 275"/>
                <a:gd name="T67" fmla="*/ 0 h 216"/>
                <a:gd name="T68" fmla="*/ 275 w 275"/>
                <a:gd name="T69" fmla="*/ 195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75" h="216">
                  <a:moveTo>
                    <a:pt x="62" y="5"/>
                  </a:moveTo>
                  <a:lnTo>
                    <a:pt x="62" y="212"/>
                  </a:lnTo>
                  <a:lnTo>
                    <a:pt x="0" y="212"/>
                  </a:lnTo>
                  <a:lnTo>
                    <a:pt x="0" y="5"/>
                  </a:lnTo>
                  <a:lnTo>
                    <a:pt x="62" y="5"/>
                  </a:lnTo>
                  <a:close/>
                  <a:moveTo>
                    <a:pt x="50" y="29"/>
                  </a:moveTo>
                  <a:lnTo>
                    <a:pt x="12" y="29"/>
                  </a:lnTo>
                  <a:lnTo>
                    <a:pt x="12" y="41"/>
                  </a:lnTo>
                  <a:lnTo>
                    <a:pt x="50" y="41"/>
                  </a:lnTo>
                  <a:lnTo>
                    <a:pt x="50" y="29"/>
                  </a:lnTo>
                  <a:close/>
                  <a:moveTo>
                    <a:pt x="50" y="53"/>
                  </a:moveTo>
                  <a:lnTo>
                    <a:pt x="12" y="53"/>
                  </a:lnTo>
                  <a:lnTo>
                    <a:pt x="12" y="66"/>
                  </a:lnTo>
                  <a:lnTo>
                    <a:pt x="50" y="66"/>
                  </a:lnTo>
                  <a:lnTo>
                    <a:pt x="50" y="53"/>
                  </a:lnTo>
                  <a:close/>
                  <a:moveTo>
                    <a:pt x="134" y="5"/>
                  </a:moveTo>
                  <a:lnTo>
                    <a:pt x="134" y="212"/>
                  </a:lnTo>
                  <a:lnTo>
                    <a:pt x="74" y="212"/>
                  </a:lnTo>
                  <a:lnTo>
                    <a:pt x="74" y="5"/>
                  </a:lnTo>
                  <a:lnTo>
                    <a:pt x="134" y="5"/>
                  </a:lnTo>
                  <a:close/>
                  <a:moveTo>
                    <a:pt x="122" y="29"/>
                  </a:moveTo>
                  <a:lnTo>
                    <a:pt x="86" y="29"/>
                  </a:lnTo>
                  <a:lnTo>
                    <a:pt x="86" y="41"/>
                  </a:lnTo>
                  <a:lnTo>
                    <a:pt x="122" y="41"/>
                  </a:lnTo>
                  <a:lnTo>
                    <a:pt x="122" y="29"/>
                  </a:lnTo>
                  <a:close/>
                  <a:moveTo>
                    <a:pt x="122" y="53"/>
                  </a:moveTo>
                  <a:lnTo>
                    <a:pt x="86" y="53"/>
                  </a:lnTo>
                  <a:lnTo>
                    <a:pt x="86" y="66"/>
                  </a:lnTo>
                  <a:lnTo>
                    <a:pt x="122" y="66"/>
                  </a:lnTo>
                  <a:lnTo>
                    <a:pt x="122" y="53"/>
                  </a:lnTo>
                  <a:close/>
                  <a:moveTo>
                    <a:pt x="275" y="195"/>
                  </a:moveTo>
                  <a:lnTo>
                    <a:pt x="218" y="216"/>
                  </a:lnTo>
                  <a:lnTo>
                    <a:pt x="147" y="21"/>
                  </a:lnTo>
                  <a:lnTo>
                    <a:pt x="204" y="0"/>
                  </a:lnTo>
                  <a:lnTo>
                    <a:pt x="275" y="195"/>
                  </a:lnTo>
                  <a:close/>
                </a:path>
              </a:pathLst>
            </a:custGeom>
            <a:solidFill>
              <a:srgbClr val="0072C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5644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63"/>
            <p:cNvGrpSpPr/>
            <p:nvPr/>
          </p:nvGrpSpPr>
          <p:grpSpPr>
            <a:xfrm>
              <a:off x="5817717" y="1990739"/>
              <a:ext cx="256972" cy="381312"/>
              <a:chOff x="8785977" y="2372203"/>
              <a:chExt cx="482479" cy="715935"/>
            </a:xfrm>
            <a:solidFill>
              <a:srgbClr val="0072C6"/>
            </a:solidFill>
          </p:grpSpPr>
          <p:sp>
            <p:nvSpPr>
              <p:cNvPr id="83" name="Freeform 28"/>
              <p:cNvSpPr>
                <a:spLocks noEditPoints="1"/>
              </p:cNvSpPr>
              <p:nvPr/>
            </p:nvSpPr>
            <p:spPr bwMode="auto">
              <a:xfrm>
                <a:off x="8785977" y="2372203"/>
                <a:ext cx="482479" cy="715935"/>
              </a:xfrm>
              <a:custGeom>
                <a:avLst/>
                <a:gdLst>
                  <a:gd name="T0" fmla="*/ 90 w 93"/>
                  <a:gd name="T1" fmla="*/ 34 h 138"/>
                  <a:gd name="T2" fmla="*/ 86 w 93"/>
                  <a:gd name="T3" fmla="*/ 23 h 138"/>
                  <a:gd name="T4" fmla="*/ 79 w 93"/>
                  <a:gd name="T5" fmla="*/ 13 h 138"/>
                  <a:gd name="T6" fmla="*/ 69 w 93"/>
                  <a:gd name="T7" fmla="*/ 6 h 138"/>
                  <a:gd name="T8" fmla="*/ 58 w 93"/>
                  <a:gd name="T9" fmla="*/ 2 h 138"/>
                  <a:gd name="T10" fmla="*/ 46 w 93"/>
                  <a:gd name="T11" fmla="*/ 0 h 138"/>
                  <a:gd name="T12" fmla="*/ 35 w 93"/>
                  <a:gd name="T13" fmla="*/ 2 h 138"/>
                  <a:gd name="T14" fmla="*/ 24 w 93"/>
                  <a:gd name="T15" fmla="*/ 6 h 138"/>
                  <a:gd name="T16" fmla="*/ 14 w 93"/>
                  <a:gd name="T17" fmla="*/ 13 h 138"/>
                  <a:gd name="T18" fmla="*/ 7 w 93"/>
                  <a:gd name="T19" fmla="*/ 23 h 138"/>
                  <a:gd name="T20" fmla="*/ 2 w 93"/>
                  <a:gd name="T21" fmla="*/ 34 h 138"/>
                  <a:gd name="T22" fmla="*/ 0 w 93"/>
                  <a:gd name="T23" fmla="*/ 46 h 138"/>
                  <a:gd name="T24" fmla="*/ 2 w 93"/>
                  <a:gd name="T25" fmla="*/ 57 h 138"/>
                  <a:gd name="T26" fmla="*/ 7 w 93"/>
                  <a:gd name="T27" fmla="*/ 68 h 138"/>
                  <a:gd name="T28" fmla="*/ 14 w 93"/>
                  <a:gd name="T29" fmla="*/ 79 h 138"/>
                  <a:gd name="T30" fmla="*/ 21 w 93"/>
                  <a:gd name="T31" fmla="*/ 138 h 138"/>
                  <a:gd name="T32" fmla="*/ 71 w 93"/>
                  <a:gd name="T33" fmla="*/ 138 h 138"/>
                  <a:gd name="T34" fmla="*/ 79 w 93"/>
                  <a:gd name="T35" fmla="*/ 79 h 138"/>
                  <a:gd name="T36" fmla="*/ 86 w 93"/>
                  <a:gd name="T37" fmla="*/ 68 h 138"/>
                  <a:gd name="T38" fmla="*/ 90 w 93"/>
                  <a:gd name="T39" fmla="*/ 57 h 138"/>
                  <a:gd name="T40" fmla="*/ 93 w 93"/>
                  <a:gd name="T41" fmla="*/ 46 h 138"/>
                  <a:gd name="T42" fmla="*/ 46 w 93"/>
                  <a:gd name="T43" fmla="*/ 72 h 138"/>
                  <a:gd name="T44" fmla="*/ 41 w 93"/>
                  <a:gd name="T45" fmla="*/ 72 h 138"/>
                  <a:gd name="T46" fmla="*/ 32 w 93"/>
                  <a:gd name="T47" fmla="*/ 67 h 138"/>
                  <a:gd name="T48" fmla="*/ 25 w 93"/>
                  <a:gd name="T49" fmla="*/ 61 h 138"/>
                  <a:gd name="T50" fmla="*/ 21 w 93"/>
                  <a:gd name="T51" fmla="*/ 52 h 138"/>
                  <a:gd name="T52" fmla="*/ 20 w 93"/>
                  <a:gd name="T53" fmla="*/ 47 h 138"/>
                  <a:gd name="T54" fmla="*/ 23 w 93"/>
                  <a:gd name="T55" fmla="*/ 37 h 138"/>
                  <a:gd name="T56" fmla="*/ 28 w 93"/>
                  <a:gd name="T57" fmla="*/ 29 h 138"/>
                  <a:gd name="T58" fmla="*/ 36 w 93"/>
                  <a:gd name="T59" fmla="*/ 23 h 138"/>
                  <a:gd name="T60" fmla="*/ 46 w 93"/>
                  <a:gd name="T61" fmla="*/ 21 h 138"/>
                  <a:gd name="T62" fmla="*/ 52 w 93"/>
                  <a:gd name="T63" fmla="*/ 22 h 138"/>
                  <a:gd name="T64" fmla="*/ 61 w 93"/>
                  <a:gd name="T65" fmla="*/ 26 h 138"/>
                  <a:gd name="T66" fmla="*/ 68 w 93"/>
                  <a:gd name="T67" fmla="*/ 32 h 138"/>
                  <a:gd name="T68" fmla="*/ 71 w 93"/>
                  <a:gd name="T69" fmla="*/ 41 h 138"/>
                  <a:gd name="T70" fmla="*/ 72 w 93"/>
                  <a:gd name="T71" fmla="*/ 47 h 138"/>
                  <a:gd name="T72" fmla="*/ 70 w 93"/>
                  <a:gd name="T73" fmla="*/ 56 h 138"/>
                  <a:gd name="T74" fmla="*/ 64 w 93"/>
                  <a:gd name="T75" fmla="*/ 65 h 138"/>
                  <a:gd name="T76" fmla="*/ 56 w 93"/>
                  <a:gd name="T77" fmla="*/ 70 h 138"/>
                  <a:gd name="T78" fmla="*/ 46 w 93"/>
                  <a:gd name="T79" fmla="*/ 72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93" h="138">
                    <a:moveTo>
                      <a:pt x="80" y="41"/>
                    </a:moveTo>
                    <a:lnTo>
                      <a:pt x="90" y="34"/>
                    </a:lnTo>
                    <a:lnTo>
                      <a:pt x="78" y="32"/>
                    </a:lnTo>
                    <a:lnTo>
                      <a:pt x="86" y="23"/>
                    </a:lnTo>
                    <a:lnTo>
                      <a:pt x="73" y="24"/>
                    </a:lnTo>
                    <a:lnTo>
                      <a:pt x="79" y="13"/>
                    </a:lnTo>
                    <a:lnTo>
                      <a:pt x="68" y="19"/>
                    </a:lnTo>
                    <a:lnTo>
                      <a:pt x="69" y="6"/>
                    </a:lnTo>
                    <a:lnTo>
                      <a:pt x="60" y="14"/>
                    </a:lnTo>
                    <a:lnTo>
                      <a:pt x="58" y="2"/>
                    </a:lnTo>
                    <a:lnTo>
                      <a:pt x="51" y="12"/>
                    </a:lnTo>
                    <a:lnTo>
                      <a:pt x="46" y="0"/>
                    </a:lnTo>
                    <a:lnTo>
                      <a:pt x="42" y="12"/>
                    </a:lnTo>
                    <a:lnTo>
                      <a:pt x="35" y="2"/>
                    </a:lnTo>
                    <a:lnTo>
                      <a:pt x="33" y="14"/>
                    </a:lnTo>
                    <a:lnTo>
                      <a:pt x="24" y="6"/>
                    </a:lnTo>
                    <a:lnTo>
                      <a:pt x="25" y="19"/>
                    </a:lnTo>
                    <a:lnTo>
                      <a:pt x="14" y="13"/>
                    </a:lnTo>
                    <a:lnTo>
                      <a:pt x="19" y="24"/>
                    </a:lnTo>
                    <a:lnTo>
                      <a:pt x="7" y="23"/>
                    </a:lnTo>
                    <a:lnTo>
                      <a:pt x="15" y="32"/>
                    </a:lnTo>
                    <a:lnTo>
                      <a:pt x="2" y="34"/>
                    </a:lnTo>
                    <a:lnTo>
                      <a:pt x="12" y="41"/>
                    </a:lnTo>
                    <a:lnTo>
                      <a:pt x="0" y="46"/>
                    </a:lnTo>
                    <a:lnTo>
                      <a:pt x="12" y="50"/>
                    </a:lnTo>
                    <a:lnTo>
                      <a:pt x="2" y="57"/>
                    </a:lnTo>
                    <a:lnTo>
                      <a:pt x="15" y="59"/>
                    </a:lnTo>
                    <a:lnTo>
                      <a:pt x="7" y="68"/>
                    </a:lnTo>
                    <a:lnTo>
                      <a:pt x="19" y="67"/>
                    </a:lnTo>
                    <a:lnTo>
                      <a:pt x="14" y="79"/>
                    </a:lnTo>
                    <a:lnTo>
                      <a:pt x="21" y="75"/>
                    </a:lnTo>
                    <a:lnTo>
                      <a:pt x="21" y="138"/>
                    </a:lnTo>
                    <a:lnTo>
                      <a:pt x="46" y="113"/>
                    </a:lnTo>
                    <a:lnTo>
                      <a:pt x="71" y="138"/>
                    </a:lnTo>
                    <a:lnTo>
                      <a:pt x="71" y="75"/>
                    </a:lnTo>
                    <a:lnTo>
                      <a:pt x="79" y="79"/>
                    </a:lnTo>
                    <a:lnTo>
                      <a:pt x="73" y="67"/>
                    </a:lnTo>
                    <a:lnTo>
                      <a:pt x="86" y="68"/>
                    </a:lnTo>
                    <a:lnTo>
                      <a:pt x="78" y="59"/>
                    </a:lnTo>
                    <a:lnTo>
                      <a:pt x="90" y="57"/>
                    </a:lnTo>
                    <a:lnTo>
                      <a:pt x="80" y="50"/>
                    </a:lnTo>
                    <a:lnTo>
                      <a:pt x="93" y="46"/>
                    </a:lnTo>
                    <a:lnTo>
                      <a:pt x="80" y="41"/>
                    </a:lnTo>
                    <a:close/>
                    <a:moveTo>
                      <a:pt x="46" y="72"/>
                    </a:moveTo>
                    <a:lnTo>
                      <a:pt x="46" y="72"/>
                    </a:lnTo>
                    <a:lnTo>
                      <a:pt x="41" y="72"/>
                    </a:lnTo>
                    <a:lnTo>
                      <a:pt x="36" y="70"/>
                    </a:lnTo>
                    <a:lnTo>
                      <a:pt x="32" y="67"/>
                    </a:lnTo>
                    <a:lnTo>
                      <a:pt x="28" y="65"/>
                    </a:lnTo>
                    <a:lnTo>
                      <a:pt x="25" y="61"/>
                    </a:lnTo>
                    <a:lnTo>
                      <a:pt x="23" y="56"/>
                    </a:lnTo>
                    <a:lnTo>
                      <a:pt x="21" y="52"/>
                    </a:lnTo>
                    <a:lnTo>
                      <a:pt x="20" y="47"/>
                    </a:lnTo>
                    <a:lnTo>
                      <a:pt x="20" y="47"/>
                    </a:lnTo>
                    <a:lnTo>
                      <a:pt x="21" y="41"/>
                    </a:lnTo>
                    <a:lnTo>
                      <a:pt x="23" y="37"/>
                    </a:lnTo>
                    <a:lnTo>
                      <a:pt x="25" y="32"/>
                    </a:lnTo>
                    <a:lnTo>
                      <a:pt x="28" y="29"/>
                    </a:lnTo>
                    <a:lnTo>
                      <a:pt x="32" y="26"/>
                    </a:lnTo>
                    <a:lnTo>
                      <a:pt x="36" y="23"/>
                    </a:lnTo>
                    <a:lnTo>
                      <a:pt x="41" y="22"/>
                    </a:lnTo>
                    <a:lnTo>
                      <a:pt x="46" y="21"/>
                    </a:lnTo>
                    <a:lnTo>
                      <a:pt x="46" y="21"/>
                    </a:lnTo>
                    <a:lnTo>
                      <a:pt x="52" y="22"/>
                    </a:lnTo>
                    <a:lnTo>
                      <a:pt x="56" y="23"/>
                    </a:lnTo>
                    <a:lnTo>
                      <a:pt x="61" y="26"/>
                    </a:lnTo>
                    <a:lnTo>
                      <a:pt x="64" y="29"/>
                    </a:lnTo>
                    <a:lnTo>
                      <a:pt x="68" y="32"/>
                    </a:lnTo>
                    <a:lnTo>
                      <a:pt x="70" y="37"/>
                    </a:lnTo>
                    <a:lnTo>
                      <a:pt x="71" y="41"/>
                    </a:lnTo>
                    <a:lnTo>
                      <a:pt x="72" y="47"/>
                    </a:lnTo>
                    <a:lnTo>
                      <a:pt x="72" y="47"/>
                    </a:lnTo>
                    <a:lnTo>
                      <a:pt x="71" y="52"/>
                    </a:lnTo>
                    <a:lnTo>
                      <a:pt x="70" y="56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1" y="67"/>
                    </a:lnTo>
                    <a:lnTo>
                      <a:pt x="56" y="70"/>
                    </a:lnTo>
                    <a:lnTo>
                      <a:pt x="52" y="72"/>
                    </a:lnTo>
                    <a:lnTo>
                      <a:pt x="46" y="72"/>
                    </a:lnTo>
                    <a:lnTo>
                      <a:pt x="46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Freeform 29"/>
              <p:cNvSpPr>
                <a:spLocks/>
              </p:cNvSpPr>
              <p:nvPr/>
            </p:nvSpPr>
            <p:spPr bwMode="auto">
              <a:xfrm>
                <a:off x="8926053" y="2517465"/>
                <a:ext cx="197141" cy="197141"/>
              </a:xfrm>
              <a:custGeom>
                <a:avLst/>
                <a:gdLst>
                  <a:gd name="T0" fmla="*/ 19 w 38"/>
                  <a:gd name="T1" fmla="*/ 0 h 38"/>
                  <a:gd name="T2" fmla="*/ 19 w 38"/>
                  <a:gd name="T3" fmla="*/ 0 h 38"/>
                  <a:gd name="T4" fmla="*/ 16 w 38"/>
                  <a:gd name="T5" fmla="*/ 0 h 38"/>
                  <a:gd name="T6" fmla="*/ 11 w 38"/>
                  <a:gd name="T7" fmla="*/ 1 h 38"/>
                  <a:gd name="T8" fmla="*/ 9 w 38"/>
                  <a:gd name="T9" fmla="*/ 3 h 38"/>
                  <a:gd name="T10" fmla="*/ 6 w 38"/>
                  <a:gd name="T11" fmla="*/ 6 h 38"/>
                  <a:gd name="T12" fmla="*/ 4 w 38"/>
                  <a:gd name="T13" fmla="*/ 8 h 38"/>
                  <a:gd name="T14" fmla="*/ 1 w 38"/>
                  <a:gd name="T15" fmla="*/ 11 h 38"/>
                  <a:gd name="T16" fmla="*/ 0 w 38"/>
                  <a:gd name="T17" fmla="*/ 15 h 38"/>
                  <a:gd name="T18" fmla="*/ 0 w 38"/>
                  <a:gd name="T19" fmla="*/ 19 h 38"/>
                  <a:gd name="T20" fmla="*/ 0 w 38"/>
                  <a:gd name="T21" fmla="*/ 19 h 38"/>
                  <a:gd name="T22" fmla="*/ 0 w 38"/>
                  <a:gd name="T23" fmla="*/ 22 h 38"/>
                  <a:gd name="T24" fmla="*/ 1 w 38"/>
                  <a:gd name="T25" fmla="*/ 26 h 38"/>
                  <a:gd name="T26" fmla="*/ 4 w 38"/>
                  <a:gd name="T27" fmla="*/ 29 h 38"/>
                  <a:gd name="T28" fmla="*/ 6 w 38"/>
                  <a:gd name="T29" fmla="*/ 33 h 38"/>
                  <a:gd name="T30" fmla="*/ 9 w 38"/>
                  <a:gd name="T31" fmla="*/ 35 h 38"/>
                  <a:gd name="T32" fmla="*/ 11 w 38"/>
                  <a:gd name="T33" fmla="*/ 36 h 38"/>
                  <a:gd name="T34" fmla="*/ 16 w 38"/>
                  <a:gd name="T35" fmla="*/ 37 h 38"/>
                  <a:gd name="T36" fmla="*/ 19 w 38"/>
                  <a:gd name="T37" fmla="*/ 38 h 38"/>
                  <a:gd name="T38" fmla="*/ 19 w 38"/>
                  <a:gd name="T39" fmla="*/ 38 h 38"/>
                  <a:gd name="T40" fmla="*/ 23 w 38"/>
                  <a:gd name="T41" fmla="*/ 37 h 38"/>
                  <a:gd name="T42" fmla="*/ 27 w 38"/>
                  <a:gd name="T43" fmla="*/ 36 h 38"/>
                  <a:gd name="T44" fmla="*/ 29 w 38"/>
                  <a:gd name="T45" fmla="*/ 35 h 38"/>
                  <a:gd name="T46" fmla="*/ 33 w 38"/>
                  <a:gd name="T47" fmla="*/ 33 h 38"/>
                  <a:gd name="T48" fmla="*/ 35 w 38"/>
                  <a:gd name="T49" fmla="*/ 29 h 38"/>
                  <a:gd name="T50" fmla="*/ 37 w 38"/>
                  <a:gd name="T51" fmla="*/ 26 h 38"/>
                  <a:gd name="T52" fmla="*/ 38 w 38"/>
                  <a:gd name="T53" fmla="*/ 22 h 38"/>
                  <a:gd name="T54" fmla="*/ 38 w 38"/>
                  <a:gd name="T55" fmla="*/ 19 h 38"/>
                  <a:gd name="T56" fmla="*/ 38 w 38"/>
                  <a:gd name="T57" fmla="*/ 19 h 38"/>
                  <a:gd name="T58" fmla="*/ 38 w 38"/>
                  <a:gd name="T59" fmla="*/ 15 h 38"/>
                  <a:gd name="T60" fmla="*/ 37 w 38"/>
                  <a:gd name="T61" fmla="*/ 11 h 38"/>
                  <a:gd name="T62" fmla="*/ 35 w 38"/>
                  <a:gd name="T63" fmla="*/ 8 h 38"/>
                  <a:gd name="T64" fmla="*/ 33 w 38"/>
                  <a:gd name="T65" fmla="*/ 6 h 38"/>
                  <a:gd name="T66" fmla="*/ 29 w 38"/>
                  <a:gd name="T67" fmla="*/ 3 h 38"/>
                  <a:gd name="T68" fmla="*/ 27 w 38"/>
                  <a:gd name="T69" fmla="*/ 1 h 38"/>
                  <a:gd name="T70" fmla="*/ 23 w 38"/>
                  <a:gd name="T71" fmla="*/ 0 h 38"/>
                  <a:gd name="T72" fmla="*/ 19 w 38"/>
                  <a:gd name="T73" fmla="*/ 0 h 38"/>
                  <a:gd name="T74" fmla="*/ 19 w 38"/>
                  <a:gd name="T75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38" h="38">
                    <a:moveTo>
                      <a:pt x="19" y="0"/>
                    </a:moveTo>
                    <a:lnTo>
                      <a:pt x="19" y="0"/>
                    </a:lnTo>
                    <a:lnTo>
                      <a:pt x="16" y="0"/>
                    </a:lnTo>
                    <a:lnTo>
                      <a:pt x="11" y="1"/>
                    </a:lnTo>
                    <a:lnTo>
                      <a:pt x="9" y="3"/>
                    </a:lnTo>
                    <a:lnTo>
                      <a:pt x="6" y="6"/>
                    </a:lnTo>
                    <a:lnTo>
                      <a:pt x="4" y="8"/>
                    </a:lnTo>
                    <a:lnTo>
                      <a:pt x="1" y="11"/>
                    </a:lnTo>
                    <a:lnTo>
                      <a:pt x="0" y="15"/>
                    </a:lnTo>
                    <a:lnTo>
                      <a:pt x="0" y="19"/>
                    </a:lnTo>
                    <a:lnTo>
                      <a:pt x="0" y="19"/>
                    </a:lnTo>
                    <a:lnTo>
                      <a:pt x="0" y="22"/>
                    </a:lnTo>
                    <a:lnTo>
                      <a:pt x="1" y="26"/>
                    </a:lnTo>
                    <a:lnTo>
                      <a:pt x="4" y="29"/>
                    </a:lnTo>
                    <a:lnTo>
                      <a:pt x="6" y="33"/>
                    </a:lnTo>
                    <a:lnTo>
                      <a:pt x="9" y="35"/>
                    </a:lnTo>
                    <a:lnTo>
                      <a:pt x="11" y="36"/>
                    </a:lnTo>
                    <a:lnTo>
                      <a:pt x="16" y="37"/>
                    </a:lnTo>
                    <a:lnTo>
                      <a:pt x="19" y="38"/>
                    </a:lnTo>
                    <a:lnTo>
                      <a:pt x="19" y="38"/>
                    </a:lnTo>
                    <a:lnTo>
                      <a:pt x="23" y="37"/>
                    </a:lnTo>
                    <a:lnTo>
                      <a:pt x="27" y="36"/>
                    </a:lnTo>
                    <a:lnTo>
                      <a:pt x="29" y="35"/>
                    </a:lnTo>
                    <a:lnTo>
                      <a:pt x="33" y="33"/>
                    </a:lnTo>
                    <a:lnTo>
                      <a:pt x="35" y="29"/>
                    </a:lnTo>
                    <a:lnTo>
                      <a:pt x="37" y="26"/>
                    </a:lnTo>
                    <a:lnTo>
                      <a:pt x="38" y="22"/>
                    </a:lnTo>
                    <a:lnTo>
                      <a:pt x="38" y="19"/>
                    </a:lnTo>
                    <a:lnTo>
                      <a:pt x="38" y="19"/>
                    </a:lnTo>
                    <a:lnTo>
                      <a:pt x="38" y="15"/>
                    </a:lnTo>
                    <a:lnTo>
                      <a:pt x="37" y="11"/>
                    </a:lnTo>
                    <a:lnTo>
                      <a:pt x="35" y="8"/>
                    </a:lnTo>
                    <a:lnTo>
                      <a:pt x="33" y="6"/>
                    </a:lnTo>
                    <a:lnTo>
                      <a:pt x="29" y="3"/>
                    </a:lnTo>
                    <a:lnTo>
                      <a:pt x="27" y="1"/>
                    </a:lnTo>
                    <a:lnTo>
                      <a:pt x="23" y="0"/>
                    </a:lnTo>
                    <a:lnTo>
                      <a:pt x="19" y="0"/>
                    </a:lnTo>
                    <a:lnTo>
                      <a:pt x="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5" name="Group 64"/>
            <p:cNvGrpSpPr>
              <a:grpSpLocks noChangeAspect="1"/>
            </p:cNvGrpSpPr>
            <p:nvPr/>
          </p:nvGrpSpPr>
          <p:grpSpPr>
            <a:xfrm>
              <a:off x="5989763" y="3481970"/>
              <a:ext cx="359056" cy="244464"/>
              <a:chOff x="7554913" y="3697288"/>
              <a:chExt cx="596900" cy="406400"/>
            </a:xfrm>
            <a:solidFill>
              <a:srgbClr val="0072C6"/>
            </a:solidFill>
          </p:grpSpPr>
          <p:sp>
            <p:nvSpPr>
              <p:cNvPr id="78" name="Freeform 16"/>
              <p:cNvSpPr>
                <a:spLocks noEditPoints="1"/>
              </p:cNvSpPr>
              <p:nvPr/>
            </p:nvSpPr>
            <p:spPr bwMode="auto">
              <a:xfrm>
                <a:off x="7554913" y="3697288"/>
                <a:ext cx="596900" cy="406400"/>
              </a:xfrm>
              <a:custGeom>
                <a:avLst/>
                <a:gdLst>
                  <a:gd name="T0" fmla="*/ 358 w 376"/>
                  <a:gd name="T1" fmla="*/ 0 h 256"/>
                  <a:gd name="T2" fmla="*/ 18 w 376"/>
                  <a:gd name="T3" fmla="*/ 0 h 256"/>
                  <a:gd name="T4" fmla="*/ 18 w 376"/>
                  <a:gd name="T5" fmla="*/ 0 h 256"/>
                  <a:gd name="T6" fmla="*/ 10 w 376"/>
                  <a:gd name="T7" fmla="*/ 2 h 256"/>
                  <a:gd name="T8" fmla="*/ 4 w 376"/>
                  <a:gd name="T9" fmla="*/ 6 h 256"/>
                  <a:gd name="T10" fmla="*/ 0 w 376"/>
                  <a:gd name="T11" fmla="*/ 12 h 256"/>
                  <a:gd name="T12" fmla="*/ 0 w 376"/>
                  <a:gd name="T13" fmla="*/ 18 h 256"/>
                  <a:gd name="T14" fmla="*/ 0 w 376"/>
                  <a:gd name="T15" fmla="*/ 236 h 256"/>
                  <a:gd name="T16" fmla="*/ 0 w 376"/>
                  <a:gd name="T17" fmla="*/ 236 h 256"/>
                  <a:gd name="T18" fmla="*/ 0 w 376"/>
                  <a:gd name="T19" fmla="*/ 244 h 256"/>
                  <a:gd name="T20" fmla="*/ 4 w 376"/>
                  <a:gd name="T21" fmla="*/ 250 h 256"/>
                  <a:gd name="T22" fmla="*/ 10 w 376"/>
                  <a:gd name="T23" fmla="*/ 254 h 256"/>
                  <a:gd name="T24" fmla="*/ 18 w 376"/>
                  <a:gd name="T25" fmla="*/ 256 h 256"/>
                  <a:gd name="T26" fmla="*/ 358 w 376"/>
                  <a:gd name="T27" fmla="*/ 256 h 256"/>
                  <a:gd name="T28" fmla="*/ 358 w 376"/>
                  <a:gd name="T29" fmla="*/ 256 h 256"/>
                  <a:gd name="T30" fmla="*/ 364 w 376"/>
                  <a:gd name="T31" fmla="*/ 254 h 256"/>
                  <a:gd name="T32" fmla="*/ 370 w 376"/>
                  <a:gd name="T33" fmla="*/ 250 h 256"/>
                  <a:gd name="T34" fmla="*/ 376 w 376"/>
                  <a:gd name="T35" fmla="*/ 244 h 256"/>
                  <a:gd name="T36" fmla="*/ 376 w 376"/>
                  <a:gd name="T37" fmla="*/ 236 h 256"/>
                  <a:gd name="T38" fmla="*/ 376 w 376"/>
                  <a:gd name="T39" fmla="*/ 18 h 256"/>
                  <a:gd name="T40" fmla="*/ 376 w 376"/>
                  <a:gd name="T41" fmla="*/ 18 h 256"/>
                  <a:gd name="T42" fmla="*/ 376 w 376"/>
                  <a:gd name="T43" fmla="*/ 12 h 256"/>
                  <a:gd name="T44" fmla="*/ 370 w 376"/>
                  <a:gd name="T45" fmla="*/ 6 h 256"/>
                  <a:gd name="T46" fmla="*/ 364 w 376"/>
                  <a:gd name="T47" fmla="*/ 2 h 256"/>
                  <a:gd name="T48" fmla="*/ 358 w 376"/>
                  <a:gd name="T49" fmla="*/ 0 h 256"/>
                  <a:gd name="T50" fmla="*/ 358 w 376"/>
                  <a:gd name="T51" fmla="*/ 0 h 256"/>
                  <a:gd name="T52" fmla="*/ 342 w 376"/>
                  <a:gd name="T53" fmla="*/ 224 h 256"/>
                  <a:gd name="T54" fmla="*/ 34 w 376"/>
                  <a:gd name="T55" fmla="*/ 224 h 256"/>
                  <a:gd name="T56" fmla="*/ 34 w 376"/>
                  <a:gd name="T57" fmla="*/ 30 h 256"/>
                  <a:gd name="T58" fmla="*/ 342 w 376"/>
                  <a:gd name="T59" fmla="*/ 30 h 256"/>
                  <a:gd name="T60" fmla="*/ 342 w 376"/>
                  <a:gd name="T61" fmla="*/ 224 h 2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6" h="256">
                    <a:moveTo>
                      <a:pt x="358" y="0"/>
                    </a:moveTo>
                    <a:lnTo>
                      <a:pt x="18" y="0"/>
                    </a:lnTo>
                    <a:lnTo>
                      <a:pt x="18" y="0"/>
                    </a:lnTo>
                    <a:lnTo>
                      <a:pt x="10" y="2"/>
                    </a:lnTo>
                    <a:lnTo>
                      <a:pt x="4" y="6"/>
                    </a:lnTo>
                    <a:lnTo>
                      <a:pt x="0" y="12"/>
                    </a:lnTo>
                    <a:lnTo>
                      <a:pt x="0" y="18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0" y="244"/>
                    </a:lnTo>
                    <a:lnTo>
                      <a:pt x="4" y="250"/>
                    </a:lnTo>
                    <a:lnTo>
                      <a:pt x="10" y="254"/>
                    </a:lnTo>
                    <a:lnTo>
                      <a:pt x="18" y="256"/>
                    </a:lnTo>
                    <a:lnTo>
                      <a:pt x="358" y="256"/>
                    </a:lnTo>
                    <a:lnTo>
                      <a:pt x="358" y="256"/>
                    </a:lnTo>
                    <a:lnTo>
                      <a:pt x="364" y="254"/>
                    </a:lnTo>
                    <a:lnTo>
                      <a:pt x="370" y="250"/>
                    </a:lnTo>
                    <a:lnTo>
                      <a:pt x="376" y="244"/>
                    </a:lnTo>
                    <a:lnTo>
                      <a:pt x="376" y="236"/>
                    </a:lnTo>
                    <a:lnTo>
                      <a:pt x="376" y="18"/>
                    </a:lnTo>
                    <a:lnTo>
                      <a:pt x="376" y="18"/>
                    </a:lnTo>
                    <a:lnTo>
                      <a:pt x="376" y="12"/>
                    </a:lnTo>
                    <a:lnTo>
                      <a:pt x="370" y="6"/>
                    </a:lnTo>
                    <a:lnTo>
                      <a:pt x="364" y="2"/>
                    </a:lnTo>
                    <a:lnTo>
                      <a:pt x="358" y="0"/>
                    </a:lnTo>
                    <a:lnTo>
                      <a:pt x="358" y="0"/>
                    </a:lnTo>
                    <a:close/>
                    <a:moveTo>
                      <a:pt x="342" y="224"/>
                    </a:moveTo>
                    <a:lnTo>
                      <a:pt x="34" y="224"/>
                    </a:lnTo>
                    <a:lnTo>
                      <a:pt x="34" y="30"/>
                    </a:lnTo>
                    <a:lnTo>
                      <a:pt x="342" y="30"/>
                    </a:lnTo>
                    <a:lnTo>
                      <a:pt x="342" y="2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17"/>
              <p:cNvSpPr>
                <a:spLocks/>
              </p:cNvSpPr>
              <p:nvPr/>
            </p:nvSpPr>
            <p:spPr bwMode="auto">
              <a:xfrm>
                <a:off x="7910513" y="3805238"/>
                <a:ext cx="117475" cy="187325"/>
              </a:xfrm>
              <a:custGeom>
                <a:avLst/>
                <a:gdLst>
                  <a:gd name="T0" fmla="*/ 18 w 74"/>
                  <a:gd name="T1" fmla="*/ 70 h 118"/>
                  <a:gd name="T2" fmla="*/ 18 w 74"/>
                  <a:gd name="T3" fmla="*/ 118 h 118"/>
                  <a:gd name="T4" fmla="*/ 36 w 74"/>
                  <a:gd name="T5" fmla="*/ 100 h 118"/>
                  <a:gd name="T6" fmla="*/ 56 w 74"/>
                  <a:gd name="T7" fmla="*/ 118 h 118"/>
                  <a:gd name="T8" fmla="*/ 56 w 74"/>
                  <a:gd name="T9" fmla="*/ 70 h 118"/>
                  <a:gd name="T10" fmla="*/ 56 w 74"/>
                  <a:gd name="T11" fmla="*/ 70 h 118"/>
                  <a:gd name="T12" fmla="*/ 62 w 74"/>
                  <a:gd name="T13" fmla="*/ 64 h 118"/>
                  <a:gd name="T14" fmla="*/ 68 w 74"/>
                  <a:gd name="T15" fmla="*/ 56 h 118"/>
                  <a:gd name="T16" fmla="*/ 72 w 74"/>
                  <a:gd name="T17" fmla="*/ 48 h 118"/>
                  <a:gd name="T18" fmla="*/ 74 w 74"/>
                  <a:gd name="T19" fmla="*/ 38 h 118"/>
                  <a:gd name="T20" fmla="*/ 74 w 74"/>
                  <a:gd name="T21" fmla="*/ 38 h 118"/>
                  <a:gd name="T22" fmla="*/ 72 w 74"/>
                  <a:gd name="T23" fmla="*/ 30 h 118"/>
                  <a:gd name="T24" fmla="*/ 70 w 74"/>
                  <a:gd name="T25" fmla="*/ 22 h 118"/>
                  <a:gd name="T26" fmla="*/ 68 w 74"/>
                  <a:gd name="T27" fmla="*/ 16 h 118"/>
                  <a:gd name="T28" fmla="*/ 62 w 74"/>
                  <a:gd name="T29" fmla="*/ 10 h 118"/>
                  <a:gd name="T30" fmla="*/ 58 w 74"/>
                  <a:gd name="T31" fmla="*/ 6 h 118"/>
                  <a:gd name="T32" fmla="*/ 50 w 74"/>
                  <a:gd name="T33" fmla="*/ 2 h 118"/>
                  <a:gd name="T34" fmla="*/ 44 w 74"/>
                  <a:gd name="T35" fmla="*/ 0 h 118"/>
                  <a:gd name="T36" fmla="*/ 36 w 74"/>
                  <a:gd name="T37" fmla="*/ 0 h 118"/>
                  <a:gd name="T38" fmla="*/ 36 w 74"/>
                  <a:gd name="T39" fmla="*/ 0 h 118"/>
                  <a:gd name="T40" fmla="*/ 28 w 74"/>
                  <a:gd name="T41" fmla="*/ 0 h 118"/>
                  <a:gd name="T42" fmla="*/ 22 w 74"/>
                  <a:gd name="T43" fmla="*/ 2 h 118"/>
                  <a:gd name="T44" fmla="*/ 16 w 74"/>
                  <a:gd name="T45" fmla="*/ 6 h 118"/>
                  <a:gd name="T46" fmla="*/ 10 w 74"/>
                  <a:gd name="T47" fmla="*/ 10 h 118"/>
                  <a:gd name="T48" fmla="*/ 6 w 74"/>
                  <a:gd name="T49" fmla="*/ 16 h 118"/>
                  <a:gd name="T50" fmla="*/ 2 w 74"/>
                  <a:gd name="T51" fmla="*/ 22 h 118"/>
                  <a:gd name="T52" fmla="*/ 0 w 74"/>
                  <a:gd name="T53" fmla="*/ 30 h 118"/>
                  <a:gd name="T54" fmla="*/ 0 w 74"/>
                  <a:gd name="T55" fmla="*/ 38 h 118"/>
                  <a:gd name="T56" fmla="*/ 0 w 74"/>
                  <a:gd name="T57" fmla="*/ 38 h 118"/>
                  <a:gd name="T58" fmla="*/ 0 w 74"/>
                  <a:gd name="T59" fmla="*/ 48 h 118"/>
                  <a:gd name="T60" fmla="*/ 4 w 74"/>
                  <a:gd name="T61" fmla="*/ 56 h 118"/>
                  <a:gd name="T62" fmla="*/ 10 w 74"/>
                  <a:gd name="T63" fmla="*/ 64 h 118"/>
                  <a:gd name="T64" fmla="*/ 18 w 74"/>
                  <a:gd name="T65" fmla="*/ 70 h 118"/>
                  <a:gd name="T66" fmla="*/ 18 w 74"/>
                  <a:gd name="T67" fmla="*/ 7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4" h="118">
                    <a:moveTo>
                      <a:pt x="18" y="70"/>
                    </a:moveTo>
                    <a:lnTo>
                      <a:pt x="18" y="118"/>
                    </a:lnTo>
                    <a:lnTo>
                      <a:pt x="36" y="100"/>
                    </a:lnTo>
                    <a:lnTo>
                      <a:pt x="56" y="118"/>
                    </a:lnTo>
                    <a:lnTo>
                      <a:pt x="56" y="70"/>
                    </a:lnTo>
                    <a:lnTo>
                      <a:pt x="56" y="70"/>
                    </a:lnTo>
                    <a:lnTo>
                      <a:pt x="62" y="64"/>
                    </a:lnTo>
                    <a:lnTo>
                      <a:pt x="68" y="56"/>
                    </a:lnTo>
                    <a:lnTo>
                      <a:pt x="72" y="48"/>
                    </a:lnTo>
                    <a:lnTo>
                      <a:pt x="74" y="38"/>
                    </a:lnTo>
                    <a:lnTo>
                      <a:pt x="74" y="38"/>
                    </a:lnTo>
                    <a:lnTo>
                      <a:pt x="72" y="30"/>
                    </a:lnTo>
                    <a:lnTo>
                      <a:pt x="70" y="22"/>
                    </a:lnTo>
                    <a:lnTo>
                      <a:pt x="68" y="16"/>
                    </a:lnTo>
                    <a:lnTo>
                      <a:pt x="62" y="10"/>
                    </a:lnTo>
                    <a:lnTo>
                      <a:pt x="58" y="6"/>
                    </a:lnTo>
                    <a:lnTo>
                      <a:pt x="50" y="2"/>
                    </a:lnTo>
                    <a:lnTo>
                      <a:pt x="44" y="0"/>
                    </a:lnTo>
                    <a:lnTo>
                      <a:pt x="36" y="0"/>
                    </a:lnTo>
                    <a:lnTo>
                      <a:pt x="36" y="0"/>
                    </a:lnTo>
                    <a:lnTo>
                      <a:pt x="28" y="0"/>
                    </a:lnTo>
                    <a:lnTo>
                      <a:pt x="22" y="2"/>
                    </a:lnTo>
                    <a:lnTo>
                      <a:pt x="16" y="6"/>
                    </a:lnTo>
                    <a:lnTo>
                      <a:pt x="10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30"/>
                    </a:lnTo>
                    <a:lnTo>
                      <a:pt x="0" y="38"/>
                    </a:lnTo>
                    <a:lnTo>
                      <a:pt x="0" y="38"/>
                    </a:lnTo>
                    <a:lnTo>
                      <a:pt x="0" y="48"/>
                    </a:lnTo>
                    <a:lnTo>
                      <a:pt x="4" y="56"/>
                    </a:lnTo>
                    <a:lnTo>
                      <a:pt x="10" y="64"/>
                    </a:lnTo>
                    <a:lnTo>
                      <a:pt x="18" y="70"/>
                    </a:lnTo>
                    <a:lnTo>
                      <a:pt x="18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Rectangle 18"/>
              <p:cNvSpPr>
                <a:spLocks noChangeArrowheads="1"/>
              </p:cNvSpPr>
              <p:nvPr/>
            </p:nvSpPr>
            <p:spPr bwMode="auto">
              <a:xfrm>
                <a:off x="7694613" y="380841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19"/>
              <p:cNvSpPr>
                <a:spLocks noChangeArrowheads="1"/>
              </p:cNvSpPr>
              <p:nvPr/>
            </p:nvSpPr>
            <p:spPr bwMode="auto">
              <a:xfrm>
                <a:off x="7694613" y="3878263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"/>
              <p:cNvSpPr>
                <a:spLocks noChangeArrowheads="1"/>
              </p:cNvSpPr>
              <p:nvPr/>
            </p:nvSpPr>
            <p:spPr bwMode="auto">
              <a:xfrm>
                <a:off x="7694613" y="3951288"/>
                <a:ext cx="180975" cy="381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576010" y="2578029"/>
              <a:ext cx="1719157" cy="1164284"/>
              <a:chOff x="8933043" y="3080582"/>
              <a:chExt cx="1940444" cy="1314148"/>
            </a:xfrm>
          </p:grpSpPr>
          <p:sp>
            <p:nvSpPr>
              <p:cNvPr id="67" name="Freeform 12"/>
              <p:cNvSpPr>
                <a:spLocks/>
              </p:cNvSpPr>
              <p:nvPr/>
            </p:nvSpPr>
            <p:spPr bwMode="auto">
              <a:xfrm>
                <a:off x="10739663" y="3286670"/>
                <a:ext cx="133824" cy="211441"/>
              </a:xfrm>
              <a:custGeom>
                <a:avLst/>
                <a:gdLst>
                  <a:gd name="T0" fmla="*/ 102 w 107"/>
                  <a:gd name="T1" fmla="*/ 60 h 169"/>
                  <a:gd name="T2" fmla="*/ 96 w 107"/>
                  <a:gd name="T3" fmla="*/ 60 h 169"/>
                  <a:gd name="T4" fmla="*/ 101 w 107"/>
                  <a:gd name="T5" fmla="*/ 47 h 169"/>
                  <a:gd name="T6" fmla="*/ 97 w 107"/>
                  <a:gd name="T7" fmla="*/ 37 h 169"/>
                  <a:gd name="T8" fmla="*/ 94 w 107"/>
                  <a:gd name="T9" fmla="*/ 37 h 169"/>
                  <a:gd name="T10" fmla="*/ 98 w 107"/>
                  <a:gd name="T11" fmla="*/ 26 h 169"/>
                  <a:gd name="T12" fmla="*/ 93 w 107"/>
                  <a:gd name="T13" fmla="*/ 14 h 169"/>
                  <a:gd name="T14" fmla="*/ 86 w 107"/>
                  <a:gd name="T15" fmla="*/ 15 h 169"/>
                  <a:gd name="T16" fmla="*/ 86 w 107"/>
                  <a:gd name="T17" fmla="*/ 13 h 169"/>
                  <a:gd name="T18" fmla="*/ 81 w 107"/>
                  <a:gd name="T19" fmla="*/ 1 h 169"/>
                  <a:gd name="T20" fmla="*/ 69 w 107"/>
                  <a:gd name="T21" fmla="*/ 7 h 169"/>
                  <a:gd name="T22" fmla="*/ 50 w 107"/>
                  <a:gd name="T23" fmla="*/ 56 h 169"/>
                  <a:gd name="T24" fmla="*/ 44 w 107"/>
                  <a:gd name="T25" fmla="*/ 49 h 169"/>
                  <a:gd name="T26" fmla="*/ 29 w 107"/>
                  <a:gd name="T27" fmla="*/ 55 h 169"/>
                  <a:gd name="T28" fmla="*/ 28 w 107"/>
                  <a:gd name="T29" fmla="*/ 58 h 169"/>
                  <a:gd name="T30" fmla="*/ 16 w 107"/>
                  <a:gd name="T31" fmla="*/ 89 h 169"/>
                  <a:gd name="T32" fmla="*/ 7 w 107"/>
                  <a:gd name="T33" fmla="*/ 112 h 169"/>
                  <a:gd name="T34" fmla="*/ 7 w 107"/>
                  <a:gd name="T35" fmla="*/ 112 h 169"/>
                  <a:gd name="T36" fmla="*/ 29 w 107"/>
                  <a:gd name="T37" fmla="*/ 161 h 169"/>
                  <a:gd name="T38" fmla="*/ 79 w 107"/>
                  <a:gd name="T39" fmla="*/ 139 h 169"/>
                  <a:gd name="T40" fmla="*/ 79 w 107"/>
                  <a:gd name="T41" fmla="*/ 139 h 169"/>
                  <a:gd name="T42" fmla="*/ 89 w 107"/>
                  <a:gd name="T43" fmla="*/ 114 h 169"/>
                  <a:gd name="T44" fmla="*/ 99 w 107"/>
                  <a:gd name="T45" fmla="*/ 86 h 169"/>
                  <a:gd name="T46" fmla="*/ 106 w 107"/>
                  <a:gd name="T47" fmla="*/ 69 h 169"/>
                  <a:gd name="T48" fmla="*/ 102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102" y="60"/>
                    </a:moveTo>
                    <a:cubicBezTo>
                      <a:pt x="100" y="59"/>
                      <a:pt x="98" y="59"/>
                      <a:pt x="96" y="60"/>
                    </a:cubicBezTo>
                    <a:cubicBezTo>
                      <a:pt x="99" y="53"/>
                      <a:pt x="101" y="47"/>
                      <a:pt x="101" y="47"/>
                    </a:cubicBezTo>
                    <a:cubicBezTo>
                      <a:pt x="102" y="43"/>
                      <a:pt x="101" y="39"/>
                      <a:pt x="97" y="37"/>
                    </a:cubicBezTo>
                    <a:cubicBezTo>
                      <a:pt x="96" y="37"/>
                      <a:pt x="95" y="37"/>
                      <a:pt x="94" y="37"/>
                    </a:cubicBezTo>
                    <a:cubicBezTo>
                      <a:pt x="96" y="31"/>
                      <a:pt x="98" y="27"/>
                      <a:pt x="98" y="26"/>
                    </a:cubicBezTo>
                    <a:cubicBezTo>
                      <a:pt x="100" y="21"/>
                      <a:pt x="98" y="16"/>
                      <a:pt x="93" y="14"/>
                    </a:cubicBezTo>
                    <a:cubicBezTo>
                      <a:pt x="90" y="13"/>
                      <a:pt x="88" y="13"/>
                      <a:pt x="86" y="15"/>
                    </a:cubicBezTo>
                    <a:cubicBezTo>
                      <a:pt x="86" y="14"/>
                      <a:pt x="86" y="13"/>
                      <a:pt x="86" y="13"/>
                    </a:cubicBezTo>
                    <a:cubicBezTo>
                      <a:pt x="88" y="8"/>
                      <a:pt x="86" y="3"/>
                      <a:pt x="81" y="1"/>
                    </a:cubicBezTo>
                    <a:cubicBezTo>
                      <a:pt x="76" y="0"/>
                      <a:pt x="71" y="2"/>
                      <a:pt x="69" y="7"/>
                    </a:cubicBezTo>
                    <a:cubicBezTo>
                      <a:pt x="68" y="9"/>
                      <a:pt x="56" y="41"/>
                      <a:pt x="50" y="56"/>
                    </a:cubicBezTo>
                    <a:cubicBezTo>
                      <a:pt x="49" y="53"/>
                      <a:pt x="47" y="50"/>
                      <a:pt x="44" y="49"/>
                    </a:cubicBezTo>
                    <a:cubicBezTo>
                      <a:pt x="38" y="46"/>
                      <a:pt x="31" y="49"/>
                      <a:pt x="29" y="55"/>
                    </a:cubicBezTo>
                    <a:cubicBezTo>
                      <a:pt x="29" y="56"/>
                      <a:pt x="28" y="57"/>
                      <a:pt x="28" y="58"/>
                    </a:cubicBezTo>
                    <a:cubicBezTo>
                      <a:pt x="25" y="67"/>
                      <a:pt x="17" y="86"/>
                      <a:pt x="16" y="89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7" y="112"/>
                      <a:pt x="7" y="112"/>
                      <a:pt x="7" y="112"/>
                    </a:cubicBezTo>
                    <a:cubicBezTo>
                      <a:pt x="0" y="132"/>
                      <a:pt x="10" y="154"/>
                      <a:pt x="29" y="161"/>
                    </a:cubicBezTo>
                    <a:cubicBezTo>
                      <a:pt x="49" y="169"/>
                      <a:pt x="71" y="159"/>
                      <a:pt x="79" y="139"/>
                    </a:cubicBezTo>
                    <a:cubicBezTo>
                      <a:pt x="79" y="139"/>
                      <a:pt x="79" y="139"/>
                      <a:pt x="79" y="139"/>
                    </a:cubicBezTo>
                    <a:cubicBezTo>
                      <a:pt x="89" y="114"/>
                      <a:pt x="89" y="114"/>
                      <a:pt x="89" y="114"/>
                    </a:cubicBezTo>
                    <a:cubicBezTo>
                      <a:pt x="89" y="113"/>
                      <a:pt x="95" y="98"/>
                      <a:pt x="99" y="86"/>
                    </a:cubicBezTo>
                    <a:cubicBezTo>
                      <a:pt x="103" y="77"/>
                      <a:pt x="106" y="70"/>
                      <a:pt x="106" y="69"/>
                    </a:cubicBezTo>
                    <a:cubicBezTo>
                      <a:pt x="107" y="65"/>
                      <a:pt x="105" y="61"/>
                      <a:pt x="102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13"/>
              <p:cNvSpPr>
                <a:spLocks/>
              </p:cNvSpPr>
              <p:nvPr/>
            </p:nvSpPr>
            <p:spPr bwMode="auto">
              <a:xfrm>
                <a:off x="8933043" y="3286670"/>
                <a:ext cx="136500" cy="211441"/>
              </a:xfrm>
              <a:custGeom>
                <a:avLst/>
                <a:gdLst>
                  <a:gd name="T0" fmla="*/ 5 w 107"/>
                  <a:gd name="T1" fmla="*/ 60 h 169"/>
                  <a:gd name="T2" fmla="*/ 11 w 107"/>
                  <a:gd name="T3" fmla="*/ 60 h 169"/>
                  <a:gd name="T4" fmla="*/ 6 w 107"/>
                  <a:gd name="T5" fmla="*/ 47 h 169"/>
                  <a:gd name="T6" fmla="*/ 10 w 107"/>
                  <a:gd name="T7" fmla="*/ 37 h 169"/>
                  <a:gd name="T8" fmla="*/ 13 w 107"/>
                  <a:gd name="T9" fmla="*/ 37 h 169"/>
                  <a:gd name="T10" fmla="*/ 9 w 107"/>
                  <a:gd name="T11" fmla="*/ 26 h 169"/>
                  <a:gd name="T12" fmla="*/ 14 w 107"/>
                  <a:gd name="T13" fmla="*/ 14 h 169"/>
                  <a:gd name="T14" fmla="*/ 21 w 107"/>
                  <a:gd name="T15" fmla="*/ 15 h 169"/>
                  <a:gd name="T16" fmla="*/ 21 w 107"/>
                  <a:gd name="T17" fmla="*/ 13 h 169"/>
                  <a:gd name="T18" fmla="*/ 26 w 107"/>
                  <a:gd name="T19" fmla="*/ 1 h 169"/>
                  <a:gd name="T20" fmla="*/ 38 w 107"/>
                  <a:gd name="T21" fmla="*/ 7 h 169"/>
                  <a:gd name="T22" fmla="*/ 57 w 107"/>
                  <a:gd name="T23" fmla="*/ 56 h 169"/>
                  <a:gd name="T24" fmla="*/ 63 w 107"/>
                  <a:gd name="T25" fmla="*/ 49 h 169"/>
                  <a:gd name="T26" fmla="*/ 78 w 107"/>
                  <a:gd name="T27" fmla="*/ 55 h 169"/>
                  <a:gd name="T28" fmla="*/ 79 w 107"/>
                  <a:gd name="T29" fmla="*/ 58 h 169"/>
                  <a:gd name="T30" fmla="*/ 91 w 107"/>
                  <a:gd name="T31" fmla="*/ 89 h 169"/>
                  <a:gd name="T32" fmla="*/ 100 w 107"/>
                  <a:gd name="T33" fmla="*/ 112 h 169"/>
                  <a:gd name="T34" fmla="*/ 100 w 107"/>
                  <a:gd name="T35" fmla="*/ 112 h 169"/>
                  <a:gd name="T36" fmla="*/ 78 w 107"/>
                  <a:gd name="T37" fmla="*/ 161 h 169"/>
                  <a:gd name="T38" fmla="*/ 28 w 107"/>
                  <a:gd name="T39" fmla="*/ 139 h 169"/>
                  <a:gd name="T40" fmla="*/ 28 w 107"/>
                  <a:gd name="T41" fmla="*/ 139 h 169"/>
                  <a:gd name="T42" fmla="*/ 18 w 107"/>
                  <a:gd name="T43" fmla="*/ 114 h 169"/>
                  <a:gd name="T44" fmla="*/ 8 w 107"/>
                  <a:gd name="T45" fmla="*/ 86 h 169"/>
                  <a:gd name="T46" fmla="*/ 1 w 107"/>
                  <a:gd name="T47" fmla="*/ 69 h 169"/>
                  <a:gd name="T48" fmla="*/ 5 w 107"/>
                  <a:gd name="T49" fmla="*/ 6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07" h="169">
                    <a:moveTo>
                      <a:pt x="5" y="60"/>
                    </a:moveTo>
                    <a:cubicBezTo>
                      <a:pt x="7" y="59"/>
                      <a:pt x="9" y="59"/>
                      <a:pt x="11" y="60"/>
                    </a:cubicBezTo>
                    <a:cubicBezTo>
                      <a:pt x="8" y="53"/>
                      <a:pt x="6" y="47"/>
                      <a:pt x="6" y="47"/>
                    </a:cubicBezTo>
                    <a:cubicBezTo>
                      <a:pt x="5" y="43"/>
                      <a:pt x="6" y="39"/>
                      <a:pt x="10" y="37"/>
                    </a:cubicBezTo>
                    <a:cubicBezTo>
                      <a:pt x="11" y="37"/>
                      <a:pt x="12" y="37"/>
                      <a:pt x="13" y="37"/>
                    </a:cubicBezTo>
                    <a:cubicBezTo>
                      <a:pt x="11" y="31"/>
                      <a:pt x="9" y="27"/>
                      <a:pt x="9" y="26"/>
                    </a:cubicBezTo>
                    <a:cubicBezTo>
                      <a:pt x="7" y="21"/>
                      <a:pt x="9" y="16"/>
                      <a:pt x="14" y="14"/>
                    </a:cubicBezTo>
                    <a:cubicBezTo>
                      <a:pt x="17" y="13"/>
                      <a:pt x="19" y="13"/>
                      <a:pt x="21" y="15"/>
                    </a:cubicBezTo>
                    <a:cubicBezTo>
                      <a:pt x="21" y="14"/>
                      <a:pt x="21" y="13"/>
                      <a:pt x="21" y="13"/>
                    </a:cubicBezTo>
                    <a:cubicBezTo>
                      <a:pt x="19" y="8"/>
                      <a:pt x="21" y="3"/>
                      <a:pt x="26" y="1"/>
                    </a:cubicBezTo>
                    <a:cubicBezTo>
                      <a:pt x="31" y="0"/>
                      <a:pt x="36" y="2"/>
                      <a:pt x="38" y="7"/>
                    </a:cubicBezTo>
                    <a:cubicBezTo>
                      <a:pt x="39" y="9"/>
                      <a:pt x="51" y="41"/>
                      <a:pt x="57" y="56"/>
                    </a:cubicBezTo>
                    <a:cubicBezTo>
                      <a:pt x="58" y="53"/>
                      <a:pt x="60" y="50"/>
                      <a:pt x="63" y="49"/>
                    </a:cubicBezTo>
                    <a:cubicBezTo>
                      <a:pt x="69" y="46"/>
                      <a:pt x="76" y="49"/>
                      <a:pt x="78" y="55"/>
                    </a:cubicBezTo>
                    <a:cubicBezTo>
                      <a:pt x="78" y="56"/>
                      <a:pt x="79" y="57"/>
                      <a:pt x="79" y="58"/>
                    </a:cubicBezTo>
                    <a:cubicBezTo>
                      <a:pt x="82" y="67"/>
                      <a:pt x="90" y="86"/>
                      <a:pt x="91" y="89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0" y="112"/>
                      <a:pt x="100" y="112"/>
                      <a:pt x="100" y="112"/>
                    </a:cubicBezTo>
                    <a:cubicBezTo>
                      <a:pt x="107" y="132"/>
                      <a:pt x="97" y="154"/>
                      <a:pt x="78" y="161"/>
                    </a:cubicBezTo>
                    <a:cubicBezTo>
                      <a:pt x="58" y="169"/>
                      <a:pt x="36" y="159"/>
                      <a:pt x="28" y="139"/>
                    </a:cubicBezTo>
                    <a:cubicBezTo>
                      <a:pt x="28" y="139"/>
                      <a:pt x="28" y="139"/>
                      <a:pt x="28" y="139"/>
                    </a:cubicBezTo>
                    <a:cubicBezTo>
                      <a:pt x="18" y="114"/>
                      <a:pt x="18" y="114"/>
                      <a:pt x="18" y="114"/>
                    </a:cubicBezTo>
                    <a:cubicBezTo>
                      <a:pt x="18" y="113"/>
                      <a:pt x="12" y="98"/>
                      <a:pt x="8" y="86"/>
                    </a:cubicBezTo>
                    <a:cubicBezTo>
                      <a:pt x="4" y="77"/>
                      <a:pt x="1" y="70"/>
                      <a:pt x="1" y="69"/>
                    </a:cubicBezTo>
                    <a:cubicBezTo>
                      <a:pt x="0" y="65"/>
                      <a:pt x="1" y="61"/>
                      <a:pt x="5" y="60"/>
                    </a:cubicBez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14"/>
              <p:cNvSpPr>
                <a:spLocks/>
              </p:cNvSpPr>
              <p:nvPr/>
            </p:nvSpPr>
            <p:spPr bwMode="auto">
              <a:xfrm>
                <a:off x="8973190" y="3436553"/>
                <a:ext cx="1862826" cy="958177"/>
              </a:xfrm>
              <a:custGeom>
                <a:avLst/>
                <a:gdLst>
                  <a:gd name="T0" fmla="*/ 1400 w 1478"/>
                  <a:gd name="T1" fmla="*/ 0 h 762"/>
                  <a:gd name="T2" fmla="*/ 1292 w 1478"/>
                  <a:gd name="T3" fmla="*/ 133 h 762"/>
                  <a:gd name="T4" fmla="*/ 1072 w 1478"/>
                  <a:gd name="T5" fmla="*/ 178 h 762"/>
                  <a:gd name="T6" fmla="*/ 898 w 1478"/>
                  <a:gd name="T7" fmla="*/ 72 h 762"/>
                  <a:gd name="T8" fmla="*/ 579 w 1478"/>
                  <a:gd name="T9" fmla="*/ 74 h 762"/>
                  <a:gd name="T10" fmla="*/ 406 w 1478"/>
                  <a:gd name="T11" fmla="*/ 178 h 762"/>
                  <a:gd name="T12" fmla="*/ 185 w 1478"/>
                  <a:gd name="T13" fmla="*/ 133 h 762"/>
                  <a:gd name="T14" fmla="*/ 78 w 1478"/>
                  <a:gd name="T15" fmla="*/ 0 h 762"/>
                  <a:gd name="T16" fmla="*/ 0 w 1478"/>
                  <a:gd name="T17" fmla="*/ 31 h 762"/>
                  <a:gd name="T18" fmla="*/ 139 w 1478"/>
                  <a:gd name="T19" fmla="*/ 203 h 762"/>
                  <a:gd name="T20" fmla="*/ 349 w 1478"/>
                  <a:gd name="T21" fmla="*/ 268 h 762"/>
                  <a:gd name="T22" fmla="*/ 422 w 1478"/>
                  <a:gd name="T23" fmla="*/ 261 h 762"/>
                  <a:gd name="T24" fmla="*/ 579 w 1478"/>
                  <a:gd name="T25" fmla="*/ 190 h 762"/>
                  <a:gd name="T26" fmla="*/ 579 w 1478"/>
                  <a:gd name="T27" fmla="*/ 762 h 762"/>
                  <a:gd name="T28" fmla="*/ 898 w 1478"/>
                  <a:gd name="T29" fmla="*/ 762 h 762"/>
                  <a:gd name="T30" fmla="*/ 898 w 1478"/>
                  <a:gd name="T31" fmla="*/ 189 h 762"/>
                  <a:gd name="T32" fmla="*/ 1128 w 1478"/>
                  <a:gd name="T33" fmla="*/ 267 h 762"/>
                  <a:gd name="T34" fmla="*/ 1339 w 1478"/>
                  <a:gd name="T35" fmla="*/ 203 h 762"/>
                  <a:gd name="T36" fmla="*/ 1478 w 1478"/>
                  <a:gd name="T37" fmla="*/ 31 h 762"/>
                  <a:gd name="T38" fmla="*/ 1400 w 1478"/>
                  <a:gd name="T3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78" h="762">
                    <a:moveTo>
                      <a:pt x="1400" y="0"/>
                    </a:move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762"/>
                      <a:pt x="579" y="762"/>
                      <a:pt x="579" y="762"/>
                    </a:cubicBezTo>
                    <a:cubicBezTo>
                      <a:pt x="898" y="762"/>
                      <a:pt x="898" y="762"/>
                      <a:pt x="898" y="762"/>
                    </a:cubicBezTo>
                    <a:cubicBezTo>
                      <a:pt x="898" y="189"/>
                      <a:pt x="898" y="189"/>
                      <a:pt x="898" y="189"/>
                    </a:cubicBezTo>
                    <a:cubicBezTo>
                      <a:pt x="964" y="241"/>
                      <a:pt x="1046" y="267"/>
                      <a:pt x="1128" y="267"/>
                    </a:cubicBez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lnTo>
                      <a:pt x="1400" y="0"/>
                    </a:lnTo>
                    <a:close/>
                  </a:path>
                </a:pathLst>
              </a:custGeom>
              <a:solidFill>
                <a:sysClr val="window" lastClr="FFFFFF">
                  <a:lumMod val="75000"/>
                </a:sys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15"/>
              <p:cNvSpPr>
                <a:spLocks/>
              </p:cNvSpPr>
              <p:nvPr/>
            </p:nvSpPr>
            <p:spPr bwMode="auto">
              <a:xfrm>
                <a:off x="8973190" y="3436552"/>
                <a:ext cx="1862827" cy="337236"/>
              </a:xfrm>
              <a:custGeom>
                <a:avLst/>
                <a:gdLst>
                  <a:gd name="T0" fmla="*/ 1128 w 1478"/>
                  <a:gd name="T1" fmla="*/ 267 h 268"/>
                  <a:gd name="T2" fmla="*/ 1339 w 1478"/>
                  <a:gd name="T3" fmla="*/ 203 h 268"/>
                  <a:gd name="T4" fmla="*/ 1478 w 1478"/>
                  <a:gd name="T5" fmla="*/ 31 h 268"/>
                  <a:gd name="T6" fmla="*/ 1400 w 1478"/>
                  <a:gd name="T7" fmla="*/ 0 h 268"/>
                  <a:gd name="T8" fmla="*/ 1292 w 1478"/>
                  <a:gd name="T9" fmla="*/ 133 h 268"/>
                  <a:gd name="T10" fmla="*/ 1072 w 1478"/>
                  <a:gd name="T11" fmla="*/ 178 h 268"/>
                  <a:gd name="T12" fmla="*/ 898 w 1478"/>
                  <a:gd name="T13" fmla="*/ 72 h 268"/>
                  <a:gd name="T14" fmla="*/ 579 w 1478"/>
                  <a:gd name="T15" fmla="*/ 74 h 268"/>
                  <a:gd name="T16" fmla="*/ 406 w 1478"/>
                  <a:gd name="T17" fmla="*/ 178 h 268"/>
                  <a:gd name="T18" fmla="*/ 185 w 1478"/>
                  <a:gd name="T19" fmla="*/ 133 h 268"/>
                  <a:gd name="T20" fmla="*/ 78 w 1478"/>
                  <a:gd name="T21" fmla="*/ 0 h 268"/>
                  <a:gd name="T22" fmla="*/ 0 w 1478"/>
                  <a:gd name="T23" fmla="*/ 31 h 268"/>
                  <a:gd name="T24" fmla="*/ 139 w 1478"/>
                  <a:gd name="T25" fmla="*/ 203 h 268"/>
                  <a:gd name="T26" fmla="*/ 349 w 1478"/>
                  <a:gd name="T27" fmla="*/ 268 h 268"/>
                  <a:gd name="T28" fmla="*/ 422 w 1478"/>
                  <a:gd name="T29" fmla="*/ 261 h 268"/>
                  <a:gd name="T30" fmla="*/ 579 w 1478"/>
                  <a:gd name="T31" fmla="*/ 190 h 268"/>
                  <a:gd name="T32" fmla="*/ 579 w 1478"/>
                  <a:gd name="T33" fmla="*/ 199 h 268"/>
                  <a:gd name="T34" fmla="*/ 613 w 1478"/>
                  <a:gd name="T35" fmla="*/ 85 h 268"/>
                  <a:gd name="T36" fmla="*/ 643 w 1478"/>
                  <a:gd name="T37" fmla="*/ 85 h 268"/>
                  <a:gd name="T38" fmla="*/ 713 w 1478"/>
                  <a:gd name="T39" fmla="*/ 135 h 268"/>
                  <a:gd name="T40" fmla="*/ 778 w 1478"/>
                  <a:gd name="T41" fmla="*/ 85 h 268"/>
                  <a:gd name="T42" fmla="*/ 835 w 1478"/>
                  <a:gd name="T43" fmla="*/ 85 h 268"/>
                  <a:gd name="T44" fmla="*/ 913 w 1478"/>
                  <a:gd name="T45" fmla="*/ 200 h 268"/>
                  <a:gd name="T46" fmla="*/ 1128 w 1478"/>
                  <a:gd name="T47" fmla="*/ 267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78" h="268">
                    <a:moveTo>
                      <a:pt x="1128" y="267"/>
                    </a:moveTo>
                    <a:cubicBezTo>
                      <a:pt x="1201" y="267"/>
                      <a:pt x="1274" y="247"/>
                      <a:pt x="1339" y="203"/>
                    </a:cubicBezTo>
                    <a:cubicBezTo>
                      <a:pt x="1402" y="161"/>
                      <a:pt x="1450" y="101"/>
                      <a:pt x="1478" y="31"/>
                    </a:cubicBezTo>
                    <a:cubicBezTo>
                      <a:pt x="1400" y="0"/>
                      <a:pt x="1400" y="0"/>
                      <a:pt x="1400" y="0"/>
                    </a:cubicBezTo>
                    <a:cubicBezTo>
                      <a:pt x="1378" y="54"/>
                      <a:pt x="1341" y="101"/>
                      <a:pt x="1292" y="133"/>
                    </a:cubicBezTo>
                    <a:cubicBezTo>
                      <a:pt x="1227" y="177"/>
                      <a:pt x="1149" y="193"/>
                      <a:pt x="1072" y="178"/>
                    </a:cubicBezTo>
                    <a:cubicBezTo>
                      <a:pt x="1002" y="165"/>
                      <a:pt x="941" y="127"/>
                      <a:pt x="898" y="72"/>
                    </a:cubicBezTo>
                    <a:cubicBezTo>
                      <a:pt x="579" y="74"/>
                      <a:pt x="579" y="74"/>
                      <a:pt x="579" y="74"/>
                    </a:cubicBezTo>
                    <a:cubicBezTo>
                      <a:pt x="535" y="128"/>
                      <a:pt x="475" y="165"/>
                      <a:pt x="406" y="178"/>
                    </a:cubicBezTo>
                    <a:cubicBezTo>
                      <a:pt x="329" y="193"/>
                      <a:pt x="250" y="177"/>
                      <a:pt x="185" y="133"/>
                    </a:cubicBezTo>
                    <a:cubicBezTo>
                      <a:pt x="137" y="101"/>
                      <a:pt x="99" y="54"/>
                      <a:pt x="78" y="0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8" y="101"/>
                      <a:pt x="76" y="161"/>
                      <a:pt x="139" y="203"/>
                    </a:cubicBezTo>
                    <a:cubicBezTo>
                      <a:pt x="202" y="246"/>
                      <a:pt x="274" y="268"/>
                      <a:pt x="349" y="268"/>
                    </a:cubicBezTo>
                    <a:cubicBezTo>
                      <a:pt x="373" y="268"/>
                      <a:pt x="397" y="265"/>
                      <a:pt x="422" y="261"/>
                    </a:cubicBezTo>
                    <a:cubicBezTo>
                      <a:pt x="480" y="249"/>
                      <a:pt x="533" y="225"/>
                      <a:pt x="579" y="190"/>
                    </a:cubicBezTo>
                    <a:cubicBezTo>
                      <a:pt x="579" y="199"/>
                      <a:pt x="579" y="199"/>
                      <a:pt x="579" y="199"/>
                    </a:cubicBezTo>
                    <a:cubicBezTo>
                      <a:pt x="613" y="85"/>
                      <a:pt x="613" y="85"/>
                      <a:pt x="613" y="85"/>
                    </a:cubicBezTo>
                    <a:cubicBezTo>
                      <a:pt x="643" y="85"/>
                      <a:pt x="643" y="85"/>
                      <a:pt x="643" y="85"/>
                    </a:cubicBezTo>
                    <a:cubicBezTo>
                      <a:pt x="713" y="135"/>
                      <a:pt x="713" y="135"/>
                      <a:pt x="713" y="135"/>
                    </a:cubicBezTo>
                    <a:cubicBezTo>
                      <a:pt x="778" y="85"/>
                      <a:pt x="778" y="85"/>
                      <a:pt x="778" y="85"/>
                    </a:cubicBezTo>
                    <a:cubicBezTo>
                      <a:pt x="835" y="85"/>
                      <a:pt x="835" y="85"/>
                      <a:pt x="835" y="85"/>
                    </a:cubicBezTo>
                    <a:cubicBezTo>
                      <a:pt x="913" y="200"/>
                      <a:pt x="913" y="200"/>
                      <a:pt x="913" y="200"/>
                    </a:cubicBezTo>
                    <a:cubicBezTo>
                      <a:pt x="976" y="244"/>
                      <a:pt x="1052" y="267"/>
                      <a:pt x="1128" y="267"/>
                    </a:cubicBezTo>
                    <a:close/>
                  </a:path>
                </a:pathLst>
              </a:custGeom>
              <a:solidFill>
                <a:srgbClr val="0072C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35"/>
              <p:cNvSpPr>
                <a:spLocks/>
              </p:cNvSpPr>
              <p:nvPr/>
            </p:nvSpPr>
            <p:spPr bwMode="auto">
              <a:xfrm>
                <a:off x="9481720" y="3080582"/>
                <a:ext cx="291736" cy="291736"/>
              </a:xfrm>
              <a:custGeom>
                <a:avLst/>
                <a:gdLst>
                  <a:gd name="T0" fmla="*/ 92 w 232"/>
                  <a:gd name="T1" fmla="*/ 232 h 232"/>
                  <a:gd name="T2" fmla="*/ 139 w 232"/>
                  <a:gd name="T3" fmla="*/ 0 h 232"/>
                  <a:gd name="T4" fmla="*/ 92 w 232"/>
                  <a:gd name="T5" fmla="*/ 232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32" h="232">
                    <a:moveTo>
                      <a:pt x="92" y="232"/>
                    </a:moveTo>
                    <a:cubicBezTo>
                      <a:pt x="92" y="232"/>
                      <a:pt x="0" y="92"/>
                      <a:pt x="139" y="0"/>
                    </a:cubicBezTo>
                    <a:cubicBezTo>
                      <a:pt x="139" y="0"/>
                      <a:pt x="232" y="139"/>
                      <a:pt x="92" y="232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36"/>
              <p:cNvSpPr>
                <a:spLocks/>
              </p:cNvSpPr>
              <p:nvPr/>
            </p:nvSpPr>
            <p:spPr bwMode="auto">
              <a:xfrm>
                <a:off x="9444250" y="3152847"/>
                <a:ext cx="278353" cy="278353"/>
              </a:xfrm>
              <a:custGeom>
                <a:avLst/>
                <a:gdLst>
                  <a:gd name="T0" fmla="*/ 153 w 220"/>
                  <a:gd name="T1" fmla="*/ 221 h 221"/>
                  <a:gd name="T2" fmla="*/ 67 w 220"/>
                  <a:gd name="T3" fmla="*/ 0 h 221"/>
                  <a:gd name="T4" fmla="*/ 153 w 220"/>
                  <a:gd name="T5" fmla="*/ 221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0" h="221">
                    <a:moveTo>
                      <a:pt x="153" y="221"/>
                    </a:moveTo>
                    <a:cubicBezTo>
                      <a:pt x="153" y="221"/>
                      <a:pt x="0" y="153"/>
                      <a:pt x="67" y="0"/>
                    </a:cubicBezTo>
                    <a:cubicBezTo>
                      <a:pt x="67" y="0"/>
                      <a:pt x="220" y="68"/>
                      <a:pt x="153" y="221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37"/>
              <p:cNvSpPr>
                <a:spLocks/>
              </p:cNvSpPr>
              <p:nvPr/>
            </p:nvSpPr>
            <p:spPr bwMode="auto">
              <a:xfrm>
                <a:off x="9529897" y="3292023"/>
                <a:ext cx="270324" cy="283706"/>
              </a:xfrm>
              <a:custGeom>
                <a:avLst/>
                <a:gdLst>
                  <a:gd name="T0" fmla="*/ 216 w 216"/>
                  <a:gd name="T1" fmla="*/ 156 h 224"/>
                  <a:gd name="T2" fmla="*/ 0 w 216"/>
                  <a:gd name="T3" fmla="*/ 61 h 224"/>
                  <a:gd name="T4" fmla="*/ 216 w 216"/>
                  <a:gd name="T5" fmla="*/ 156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" h="224">
                    <a:moveTo>
                      <a:pt x="216" y="156"/>
                    </a:moveTo>
                    <a:cubicBezTo>
                      <a:pt x="206" y="160"/>
                      <a:pt x="63" y="224"/>
                      <a:pt x="0" y="61"/>
                    </a:cubicBezTo>
                    <a:cubicBezTo>
                      <a:pt x="0" y="61"/>
                      <a:pt x="156" y="0"/>
                      <a:pt x="216" y="156"/>
                    </a:cubicBez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38"/>
              <p:cNvSpPr>
                <a:spLocks/>
              </p:cNvSpPr>
              <p:nvPr/>
            </p:nvSpPr>
            <p:spPr bwMode="auto">
              <a:xfrm>
                <a:off x="9596809" y="3281317"/>
                <a:ext cx="222147" cy="187353"/>
              </a:xfrm>
              <a:custGeom>
                <a:avLst/>
                <a:gdLst>
                  <a:gd name="T0" fmla="*/ 83 w 83"/>
                  <a:gd name="T1" fmla="*/ 31 h 70"/>
                  <a:gd name="T2" fmla="*/ 65 w 83"/>
                  <a:gd name="T3" fmla="*/ 70 h 70"/>
                  <a:gd name="T4" fmla="*/ 0 w 83"/>
                  <a:gd name="T5" fmla="*/ 39 h 70"/>
                  <a:gd name="T6" fmla="*/ 18 w 83"/>
                  <a:gd name="T7" fmla="*/ 0 h 70"/>
                  <a:gd name="T8" fmla="*/ 83 w 83"/>
                  <a:gd name="T9" fmla="*/ 31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3" h="70">
                    <a:moveTo>
                      <a:pt x="83" y="31"/>
                    </a:moveTo>
                    <a:lnTo>
                      <a:pt x="65" y="70"/>
                    </a:lnTo>
                    <a:lnTo>
                      <a:pt x="0" y="39"/>
                    </a:lnTo>
                    <a:lnTo>
                      <a:pt x="18" y="0"/>
                    </a:lnTo>
                    <a:lnTo>
                      <a:pt x="83" y="31"/>
                    </a:lnTo>
                    <a:close/>
                  </a:path>
                </a:pathLst>
              </a:custGeom>
              <a:solidFill>
                <a:srgbClr val="E811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39"/>
              <p:cNvSpPr>
                <a:spLocks/>
              </p:cNvSpPr>
              <p:nvPr/>
            </p:nvSpPr>
            <p:spPr bwMode="auto">
              <a:xfrm>
                <a:off x="9626250" y="3171582"/>
                <a:ext cx="372030" cy="414853"/>
              </a:xfrm>
              <a:custGeom>
                <a:avLst/>
                <a:gdLst>
                  <a:gd name="T0" fmla="*/ 17 w 296"/>
                  <a:gd name="T1" fmla="*/ 0 h 330"/>
                  <a:gd name="T2" fmla="*/ 15 w 296"/>
                  <a:gd name="T3" fmla="*/ 73 h 330"/>
                  <a:gd name="T4" fmla="*/ 0 w 296"/>
                  <a:gd name="T5" fmla="*/ 90 h 330"/>
                  <a:gd name="T6" fmla="*/ 84 w 296"/>
                  <a:gd name="T7" fmla="*/ 125 h 330"/>
                  <a:gd name="T8" fmla="*/ 90 w 296"/>
                  <a:gd name="T9" fmla="*/ 129 h 330"/>
                  <a:gd name="T10" fmla="*/ 109 w 296"/>
                  <a:gd name="T11" fmla="*/ 146 h 330"/>
                  <a:gd name="T12" fmla="*/ 101 w 296"/>
                  <a:gd name="T13" fmla="*/ 163 h 330"/>
                  <a:gd name="T14" fmla="*/ 88 w 296"/>
                  <a:gd name="T15" fmla="*/ 155 h 330"/>
                  <a:gd name="T16" fmla="*/ 61 w 296"/>
                  <a:gd name="T17" fmla="*/ 161 h 330"/>
                  <a:gd name="T18" fmla="*/ 67 w 296"/>
                  <a:gd name="T19" fmla="*/ 189 h 330"/>
                  <a:gd name="T20" fmla="*/ 89 w 296"/>
                  <a:gd name="T21" fmla="*/ 203 h 330"/>
                  <a:gd name="T22" fmla="*/ 122 w 296"/>
                  <a:gd name="T23" fmla="*/ 223 h 330"/>
                  <a:gd name="T24" fmla="*/ 132 w 296"/>
                  <a:gd name="T25" fmla="*/ 291 h 330"/>
                  <a:gd name="T26" fmla="*/ 201 w 296"/>
                  <a:gd name="T27" fmla="*/ 330 h 330"/>
                  <a:gd name="T28" fmla="*/ 248 w 296"/>
                  <a:gd name="T29" fmla="*/ 205 h 330"/>
                  <a:gd name="T30" fmla="*/ 282 w 296"/>
                  <a:gd name="T31" fmla="*/ 176 h 330"/>
                  <a:gd name="T32" fmla="*/ 296 w 296"/>
                  <a:gd name="T33" fmla="*/ 153 h 330"/>
                  <a:gd name="T34" fmla="*/ 208 w 296"/>
                  <a:gd name="T35" fmla="*/ 89 h 330"/>
                  <a:gd name="T36" fmla="*/ 223 w 296"/>
                  <a:gd name="T37" fmla="*/ 64 h 330"/>
                  <a:gd name="T38" fmla="*/ 17 w 296"/>
                  <a:gd name="T39" fmla="*/ 0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96" h="330">
                    <a:moveTo>
                      <a:pt x="17" y="0"/>
                    </a:moveTo>
                    <a:cubicBezTo>
                      <a:pt x="30" y="20"/>
                      <a:pt x="30" y="48"/>
                      <a:pt x="15" y="73"/>
                    </a:cubicBezTo>
                    <a:cubicBezTo>
                      <a:pt x="10" y="79"/>
                      <a:pt x="6" y="85"/>
                      <a:pt x="0" y="90"/>
                    </a:cubicBezTo>
                    <a:cubicBezTo>
                      <a:pt x="27" y="95"/>
                      <a:pt x="56" y="107"/>
                      <a:pt x="84" y="125"/>
                    </a:cubicBezTo>
                    <a:cubicBezTo>
                      <a:pt x="86" y="126"/>
                      <a:pt x="88" y="127"/>
                      <a:pt x="90" y="129"/>
                    </a:cubicBezTo>
                    <a:cubicBezTo>
                      <a:pt x="101" y="139"/>
                      <a:pt x="109" y="146"/>
                      <a:pt x="109" y="146"/>
                    </a:cubicBezTo>
                    <a:cubicBezTo>
                      <a:pt x="106" y="152"/>
                      <a:pt x="104" y="158"/>
                      <a:pt x="101" y="163"/>
                    </a:cubicBezTo>
                    <a:cubicBezTo>
                      <a:pt x="96" y="160"/>
                      <a:pt x="91" y="156"/>
                      <a:pt x="88" y="155"/>
                    </a:cubicBezTo>
                    <a:cubicBezTo>
                      <a:pt x="79" y="149"/>
                      <a:pt x="67" y="152"/>
                      <a:pt x="61" y="161"/>
                    </a:cubicBezTo>
                    <a:cubicBezTo>
                      <a:pt x="55" y="171"/>
                      <a:pt x="58" y="183"/>
                      <a:pt x="67" y="189"/>
                    </a:cubicBezTo>
                    <a:cubicBezTo>
                      <a:pt x="71" y="191"/>
                      <a:pt x="85" y="200"/>
                      <a:pt x="89" y="203"/>
                    </a:cubicBezTo>
                    <a:cubicBezTo>
                      <a:pt x="90" y="203"/>
                      <a:pt x="122" y="223"/>
                      <a:pt x="122" y="223"/>
                    </a:cubicBezTo>
                    <a:cubicBezTo>
                      <a:pt x="122" y="239"/>
                      <a:pt x="132" y="291"/>
                      <a:pt x="132" y="291"/>
                    </a:cubicBezTo>
                    <a:cubicBezTo>
                      <a:pt x="201" y="330"/>
                      <a:pt x="201" y="330"/>
                      <a:pt x="201" y="330"/>
                    </a:cubicBezTo>
                    <a:cubicBezTo>
                      <a:pt x="248" y="205"/>
                      <a:pt x="248" y="205"/>
                      <a:pt x="248" y="205"/>
                    </a:cubicBezTo>
                    <a:cubicBezTo>
                      <a:pt x="260" y="195"/>
                      <a:pt x="273" y="191"/>
                      <a:pt x="282" y="176"/>
                    </a:cubicBezTo>
                    <a:cubicBezTo>
                      <a:pt x="287" y="168"/>
                      <a:pt x="293" y="162"/>
                      <a:pt x="296" y="153"/>
                    </a:cubicBezTo>
                    <a:cubicBezTo>
                      <a:pt x="208" y="89"/>
                      <a:pt x="208" y="89"/>
                      <a:pt x="208" y="89"/>
                    </a:cubicBezTo>
                    <a:cubicBezTo>
                      <a:pt x="223" y="64"/>
                      <a:pt x="223" y="64"/>
                      <a:pt x="223" y="64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CD1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40"/>
              <p:cNvSpPr>
                <a:spLocks/>
              </p:cNvSpPr>
              <p:nvPr/>
            </p:nvSpPr>
            <p:spPr bwMode="auto">
              <a:xfrm>
                <a:off x="9778809" y="3259906"/>
                <a:ext cx="18735" cy="18735"/>
              </a:xfrm>
              <a:custGeom>
                <a:avLst/>
                <a:gdLst>
                  <a:gd name="T0" fmla="*/ 11 w 15"/>
                  <a:gd name="T1" fmla="*/ 2 h 16"/>
                  <a:gd name="T2" fmla="*/ 13 w 15"/>
                  <a:gd name="T3" fmla="*/ 12 h 16"/>
                  <a:gd name="T4" fmla="*/ 4 w 15"/>
                  <a:gd name="T5" fmla="*/ 14 h 16"/>
                  <a:gd name="T6" fmla="*/ 2 w 15"/>
                  <a:gd name="T7" fmla="*/ 5 h 16"/>
                  <a:gd name="T8" fmla="*/ 11 w 1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11" y="2"/>
                    </a:moveTo>
                    <a:cubicBezTo>
                      <a:pt x="14" y="4"/>
                      <a:pt x="15" y="9"/>
                      <a:pt x="13" y="12"/>
                    </a:cubicBezTo>
                    <a:cubicBezTo>
                      <a:pt x="11" y="15"/>
                      <a:pt x="7" y="16"/>
                      <a:pt x="4" y="14"/>
                    </a:cubicBezTo>
                    <a:cubicBezTo>
                      <a:pt x="1" y="12"/>
                      <a:pt x="0" y="8"/>
                      <a:pt x="2" y="5"/>
                    </a:cubicBezTo>
                    <a:cubicBezTo>
                      <a:pt x="4" y="1"/>
                      <a:pt x="8" y="0"/>
                      <a:pt x="11" y="2"/>
                    </a:cubicBezTo>
                    <a:close/>
                  </a:path>
                </a:pathLst>
              </a:custGeom>
              <a:solidFill>
                <a:srgbClr val="002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41"/>
              <p:cNvSpPr>
                <a:spLocks/>
              </p:cNvSpPr>
              <p:nvPr/>
            </p:nvSpPr>
            <p:spPr bwMode="auto">
              <a:xfrm>
                <a:off x="9816280" y="3356259"/>
                <a:ext cx="179324" cy="230177"/>
              </a:xfrm>
              <a:custGeom>
                <a:avLst/>
                <a:gdLst>
                  <a:gd name="T0" fmla="*/ 130 w 142"/>
                  <a:gd name="T1" fmla="*/ 0 h 184"/>
                  <a:gd name="T2" fmla="*/ 46 w 142"/>
                  <a:gd name="T3" fmla="*/ 69 h 184"/>
                  <a:gd name="T4" fmla="*/ 0 w 142"/>
                  <a:gd name="T5" fmla="*/ 59 h 184"/>
                  <a:gd name="T6" fmla="*/ 26 w 142"/>
                  <a:gd name="T7" fmla="*/ 171 h 184"/>
                  <a:gd name="T8" fmla="*/ 50 w 142"/>
                  <a:gd name="T9" fmla="*/ 184 h 184"/>
                  <a:gd name="T10" fmla="*/ 103 w 142"/>
                  <a:gd name="T11" fmla="*/ 137 h 184"/>
                  <a:gd name="T12" fmla="*/ 99 w 142"/>
                  <a:gd name="T13" fmla="*/ 75 h 184"/>
                  <a:gd name="T14" fmla="*/ 128 w 142"/>
                  <a:gd name="T15" fmla="*/ 38 h 184"/>
                  <a:gd name="T16" fmla="*/ 129 w 142"/>
                  <a:gd name="T17" fmla="*/ 33 h 184"/>
                  <a:gd name="T18" fmla="*/ 132 w 142"/>
                  <a:gd name="T19" fmla="*/ 31 h 184"/>
                  <a:gd name="T20" fmla="*/ 142 w 142"/>
                  <a:gd name="T21" fmla="*/ 7 h 184"/>
                  <a:gd name="T22" fmla="*/ 130 w 142"/>
                  <a:gd name="T2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42" h="184">
                    <a:moveTo>
                      <a:pt x="130" y="0"/>
                    </a:moveTo>
                    <a:cubicBezTo>
                      <a:pt x="46" y="69"/>
                      <a:pt x="46" y="69"/>
                      <a:pt x="46" y="69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26" y="171"/>
                      <a:pt x="26" y="171"/>
                      <a:pt x="26" y="171"/>
                    </a:cubicBezTo>
                    <a:cubicBezTo>
                      <a:pt x="50" y="184"/>
                      <a:pt x="50" y="184"/>
                      <a:pt x="50" y="184"/>
                    </a:cubicBezTo>
                    <a:cubicBezTo>
                      <a:pt x="103" y="137"/>
                      <a:pt x="103" y="137"/>
                      <a:pt x="103" y="137"/>
                    </a:cubicBezTo>
                    <a:cubicBezTo>
                      <a:pt x="99" y="75"/>
                      <a:pt x="99" y="75"/>
                      <a:pt x="99" y="75"/>
                    </a:cubicBezTo>
                    <a:cubicBezTo>
                      <a:pt x="110" y="64"/>
                      <a:pt x="120" y="52"/>
                      <a:pt x="128" y="38"/>
                    </a:cubicBezTo>
                    <a:cubicBezTo>
                      <a:pt x="128" y="36"/>
                      <a:pt x="128" y="35"/>
                      <a:pt x="129" y="33"/>
                    </a:cubicBezTo>
                    <a:cubicBezTo>
                      <a:pt x="130" y="32"/>
                      <a:pt x="131" y="32"/>
                      <a:pt x="132" y="31"/>
                    </a:cubicBezTo>
                    <a:cubicBezTo>
                      <a:pt x="136" y="23"/>
                      <a:pt x="139" y="15"/>
                      <a:pt x="142" y="7"/>
                    </a:cubicBezTo>
                    <a:lnTo>
                      <a:pt x="130" y="0"/>
                    </a:lnTo>
                    <a:close/>
                  </a:path>
                </a:pathLst>
              </a:custGeom>
              <a:solidFill>
                <a:srgbClr val="FFB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56444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83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08775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72C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703" y="5782138"/>
            <a:ext cx="7056143" cy="107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872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rgbClr val="0078D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003747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0" indent="0">
              <a:spcBef>
                <a:spcPts val="588"/>
              </a:spcBef>
              <a:buFontTx/>
              <a:buNone/>
              <a:defRPr sz="1961"/>
            </a:lvl2pPr>
            <a:lvl3pPr marL="224097" indent="0">
              <a:spcBef>
                <a:spcPts val="588"/>
              </a:spcBef>
              <a:buNone/>
              <a:defRPr/>
            </a:lvl3pPr>
            <a:lvl4pPr marL="448193" indent="0">
              <a:spcBef>
                <a:spcPts val="588"/>
              </a:spcBef>
              <a:buNone/>
              <a:defRPr/>
            </a:lvl4pPr>
            <a:lvl5pPr marL="672290" indent="0">
              <a:spcBef>
                <a:spcPts val="588"/>
              </a:spcBef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82365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003747"/>
          </a:xfrm>
        </p:spPr>
        <p:txBody>
          <a:bodyPr>
            <a:spAutoFit/>
          </a:bodyPr>
          <a:lstStyle>
            <a:lvl1pPr marL="0" indent="0">
              <a:spcBef>
                <a:spcPts val="588"/>
              </a:spcBef>
              <a:buNone/>
              <a:defRPr sz="2745" spc="-29" baseline="0">
                <a:solidFill>
                  <a:srgbClr val="0072C6"/>
                </a:solidFill>
                <a:latin typeface="+mj-lt"/>
              </a:defRPr>
            </a:lvl1pPr>
            <a:lvl2pPr marL="224097" indent="-224097">
              <a:spcBef>
                <a:spcPts val="588"/>
              </a:spcBef>
              <a:buFont typeface="Arial" charset="0"/>
              <a:buChar char="•"/>
              <a:defRPr sz="1961"/>
            </a:lvl2pPr>
            <a:lvl3pPr marL="448193" indent="-224097">
              <a:spcBef>
                <a:spcPts val="588"/>
              </a:spcBef>
              <a:buFont typeface="Arial" charset="0"/>
              <a:buChar char="•"/>
              <a:defRPr/>
            </a:lvl3pPr>
            <a:lvl4pPr marL="672290" indent="-224097">
              <a:spcBef>
                <a:spcPts val="588"/>
              </a:spcBef>
              <a:buFont typeface="Arial" charset="0"/>
              <a:buChar char="•"/>
              <a:defRPr/>
            </a:lvl4pPr>
            <a:lvl5pPr marL="896386" indent="-224097">
              <a:spcBef>
                <a:spcPts val="588"/>
              </a:spcBef>
              <a:buFont typeface="Arial" charset="0"/>
              <a:buChar char="•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67239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tags" Target="../tags/tag11.xml"/><Relationship Id="rId47" Type="http://schemas.openxmlformats.org/officeDocument/2006/relationships/tags" Target="../tags/tag16.xml"/><Relationship Id="rId63" Type="http://schemas.openxmlformats.org/officeDocument/2006/relationships/tags" Target="../tags/tag32.xml"/><Relationship Id="rId68" Type="http://schemas.openxmlformats.org/officeDocument/2006/relationships/tags" Target="../tags/tag3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1.xml"/><Relationship Id="rId37" Type="http://schemas.openxmlformats.org/officeDocument/2006/relationships/tags" Target="../tags/tag6.xml"/><Relationship Id="rId40" Type="http://schemas.openxmlformats.org/officeDocument/2006/relationships/tags" Target="../tags/tag9.xml"/><Relationship Id="rId45" Type="http://schemas.openxmlformats.org/officeDocument/2006/relationships/tags" Target="../tags/tag14.xml"/><Relationship Id="rId53" Type="http://schemas.openxmlformats.org/officeDocument/2006/relationships/tags" Target="../tags/tag22.xml"/><Relationship Id="rId58" Type="http://schemas.openxmlformats.org/officeDocument/2006/relationships/tags" Target="../tags/tag27.xml"/><Relationship Id="rId66" Type="http://schemas.openxmlformats.org/officeDocument/2006/relationships/tags" Target="../tags/tag35.xml"/><Relationship Id="rId5" Type="http://schemas.openxmlformats.org/officeDocument/2006/relationships/slideLayout" Target="../slideLayouts/slideLayout5.xml"/><Relationship Id="rId61" Type="http://schemas.openxmlformats.org/officeDocument/2006/relationships/tags" Target="../tags/tag30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4.xml"/><Relationship Id="rId43" Type="http://schemas.openxmlformats.org/officeDocument/2006/relationships/tags" Target="../tags/tag12.xml"/><Relationship Id="rId48" Type="http://schemas.openxmlformats.org/officeDocument/2006/relationships/tags" Target="../tags/tag17.xml"/><Relationship Id="rId56" Type="http://schemas.openxmlformats.org/officeDocument/2006/relationships/tags" Target="../tags/tag25.xml"/><Relationship Id="rId64" Type="http://schemas.openxmlformats.org/officeDocument/2006/relationships/tags" Target="../tags/tag33.xml"/><Relationship Id="rId69" Type="http://schemas.openxmlformats.org/officeDocument/2006/relationships/tags" Target="../tags/tag38.xml"/><Relationship Id="rId8" Type="http://schemas.openxmlformats.org/officeDocument/2006/relationships/slideLayout" Target="../slideLayouts/slideLayout8.xml"/><Relationship Id="rId51" Type="http://schemas.openxmlformats.org/officeDocument/2006/relationships/tags" Target="../tags/tag20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38" Type="http://schemas.openxmlformats.org/officeDocument/2006/relationships/tags" Target="../tags/tag7.xml"/><Relationship Id="rId46" Type="http://schemas.openxmlformats.org/officeDocument/2006/relationships/tags" Target="../tags/tag15.xml"/><Relationship Id="rId59" Type="http://schemas.openxmlformats.org/officeDocument/2006/relationships/tags" Target="../tags/tag28.xml"/><Relationship Id="rId67" Type="http://schemas.openxmlformats.org/officeDocument/2006/relationships/tags" Target="../tags/tag36.xml"/><Relationship Id="rId20" Type="http://schemas.openxmlformats.org/officeDocument/2006/relationships/slideLayout" Target="../slideLayouts/slideLayout20.xml"/><Relationship Id="rId41" Type="http://schemas.openxmlformats.org/officeDocument/2006/relationships/tags" Target="../tags/tag10.xml"/><Relationship Id="rId54" Type="http://schemas.openxmlformats.org/officeDocument/2006/relationships/tags" Target="../tags/tag23.xml"/><Relationship Id="rId62" Type="http://schemas.openxmlformats.org/officeDocument/2006/relationships/tags" Target="../tags/tag31.xml"/><Relationship Id="rId70" Type="http://schemas.openxmlformats.org/officeDocument/2006/relationships/tags" Target="../tags/tag3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5.xml"/><Relationship Id="rId49" Type="http://schemas.openxmlformats.org/officeDocument/2006/relationships/tags" Target="../tags/tag18.xml"/><Relationship Id="rId57" Type="http://schemas.openxmlformats.org/officeDocument/2006/relationships/tags" Target="../tags/tag26.xml"/><Relationship Id="rId10" Type="http://schemas.openxmlformats.org/officeDocument/2006/relationships/slideLayout" Target="../slideLayouts/slideLayout10.xml"/><Relationship Id="rId31" Type="http://schemas.openxmlformats.org/officeDocument/2006/relationships/theme" Target="../theme/theme1.xml"/><Relationship Id="rId44" Type="http://schemas.openxmlformats.org/officeDocument/2006/relationships/tags" Target="../tags/tag13.xml"/><Relationship Id="rId52" Type="http://schemas.openxmlformats.org/officeDocument/2006/relationships/tags" Target="../tags/tag21.xml"/><Relationship Id="rId60" Type="http://schemas.openxmlformats.org/officeDocument/2006/relationships/tags" Target="../tags/tag29.xml"/><Relationship Id="rId65" Type="http://schemas.openxmlformats.org/officeDocument/2006/relationships/tags" Target="../tags/tag3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tags" Target="../tags/tag8.xml"/><Relationship Id="rId34" Type="http://schemas.openxmlformats.org/officeDocument/2006/relationships/tags" Target="../tags/tag3.xml"/><Relationship Id="rId50" Type="http://schemas.openxmlformats.org/officeDocument/2006/relationships/tags" Target="../tags/tag19.xml"/><Relationship Id="rId55" Type="http://schemas.openxmlformats.org/officeDocument/2006/relationships/tags" Target="../tags/tag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8570" y="358621"/>
            <a:ext cx="11474238" cy="896552"/>
          </a:xfrm>
          <a:prstGeom prst="rect">
            <a:avLst/>
          </a:prstGeom>
        </p:spPr>
        <p:txBody>
          <a:bodyPr vert="horz" wrap="square" lIns="91440" tIns="91440" rIns="91440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58570" y="1255173"/>
            <a:ext cx="11474238" cy="1793104"/>
          </a:xfrm>
          <a:prstGeom prst="rect">
            <a:avLst/>
          </a:prstGeom>
        </p:spPr>
        <p:txBody>
          <a:bodyPr vert="horz" wrap="square" lIns="91440" tIns="91440" rIns="91440" bIns="9144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5" name="Rectangle 44"/>
          <p:cNvSpPr/>
          <p:nvPr>
            <p:custDataLst>
              <p:tags r:id="rId32"/>
            </p:custDataLst>
          </p:nvPr>
        </p:nvSpPr>
        <p:spPr bwMode="auto">
          <a:xfrm>
            <a:off x="-1648348" y="729"/>
            <a:ext cx="537855" cy="537931"/>
          </a:xfrm>
          <a:prstGeom prst="rect">
            <a:avLst/>
          </a:prstGeom>
          <a:solidFill>
            <a:srgbClr val="4668C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197</a:t>
            </a:r>
          </a:p>
        </p:txBody>
      </p:sp>
      <p:sp>
        <p:nvSpPr>
          <p:cNvPr id="46" name="Rectangle 45"/>
          <p:cNvSpPr/>
          <p:nvPr>
            <p:custDataLst>
              <p:tags r:id="rId33"/>
            </p:custDataLst>
          </p:nvPr>
        </p:nvSpPr>
        <p:spPr bwMode="auto">
          <a:xfrm>
            <a:off x="-1111434" y="729"/>
            <a:ext cx="537855" cy="537931"/>
          </a:xfrm>
          <a:prstGeom prst="rect">
            <a:avLst/>
          </a:prstGeom>
          <a:solidFill>
            <a:srgbClr val="00188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143</a:t>
            </a:r>
          </a:p>
        </p:txBody>
      </p:sp>
      <p:sp>
        <p:nvSpPr>
          <p:cNvPr id="47" name="Rectangle 46"/>
          <p:cNvSpPr/>
          <p:nvPr>
            <p:custDataLst>
              <p:tags r:id="rId34"/>
            </p:custDataLst>
          </p:nvPr>
        </p:nvSpPr>
        <p:spPr bwMode="auto">
          <a:xfrm>
            <a:off x="-565544" y="729"/>
            <a:ext cx="537855" cy="537931"/>
          </a:xfrm>
          <a:prstGeom prst="rect">
            <a:avLst/>
          </a:prstGeom>
          <a:solidFill>
            <a:srgbClr val="002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1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48" name="Rectangle 47"/>
          <p:cNvSpPr/>
          <p:nvPr>
            <p:custDataLst>
              <p:tags r:id="rId35"/>
            </p:custDataLst>
          </p:nvPr>
        </p:nvSpPr>
        <p:spPr bwMode="auto">
          <a:xfrm>
            <a:off x="-1648240" y="1082424"/>
            <a:ext cx="537855" cy="537931"/>
          </a:xfrm>
          <a:prstGeom prst="rect">
            <a:avLst/>
          </a:prstGeom>
          <a:solidFill>
            <a:srgbClr val="00D8C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204</a:t>
            </a:r>
          </a:p>
        </p:txBody>
      </p:sp>
      <p:sp>
        <p:nvSpPr>
          <p:cNvPr id="49" name="Rectangle 48"/>
          <p:cNvSpPr/>
          <p:nvPr>
            <p:custDataLst>
              <p:tags r:id="rId36"/>
            </p:custDataLst>
          </p:nvPr>
        </p:nvSpPr>
        <p:spPr bwMode="auto">
          <a:xfrm>
            <a:off x="-1111552" y="1082424"/>
            <a:ext cx="537855" cy="537931"/>
          </a:xfrm>
          <a:prstGeom prst="rect">
            <a:avLst/>
          </a:prstGeom>
          <a:solidFill>
            <a:srgbClr val="00B29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148</a:t>
            </a:r>
          </a:p>
        </p:txBody>
      </p:sp>
      <p:sp>
        <p:nvSpPr>
          <p:cNvPr id="50" name="Rectangle 49"/>
          <p:cNvSpPr/>
          <p:nvPr>
            <p:custDataLst>
              <p:tags r:id="rId37"/>
            </p:custDataLst>
          </p:nvPr>
        </p:nvSpPr>
        <p:spPr bwMode="auto">
          <a:xfrm>
            <a:off x="-565527" y="1082424"/>
            <a:ext cx="537855" cy="537931"/>
          </a:xfrm>
          <a:prstGeom prst="rect">
            <a:avLst/>
          </a:prstGeom>
          <a:solidFill>
            <a:srgbClr val="00827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</p:txBody>
      </p:sp>
      <p:sp>
        <p:nvSpPr>
          <p:cNvPr id="51" name="Rectangle 50"/>
          <p:cNvSpPr/>
          <p:nvPr>
            <p:custDataLst>
              <p:tags r:id="rId38"/>
            </p:custDataLst>
          </p:nvPr>
        </p:nvSpPr>
        <p:spPr bwMode="auto">
          <a:xfrm>
            <a:off x="-1638304" y="2170893"/>
            <a:ext cx="547463" cy="537931"/>
          </a:xfrm>
          <a:prstGeom prst="rect">
            <a:avLst/>
          </a:prstGeom>
          <a:solidFill>
            <a:srgbClr val="BAD80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</a:t>
            </a:r>
          </a:p>
        </p:txBody>
      </p:sp>
      <p:sp>
        <p:nvSpPr>
          <p:cNvPr id="52" name="Rectangle 51"/>
          <p:cNvSpPr/>
          <p:nvPr>
            <p:custDataLst>
              <p:tags r:id="rId39"/>
            </p:custDataLst>
          </p:nvPr>
        </p:nvSpPr>
        <p:spPr bwMode="auto">
          <a:xfrm>
            <a:off x="-1100178" y="2170893"/>
            <a:ext cx="543287" cy="537931"/>
          </a:xfrm>
          <a:prstGeom prst="rect">
            <a:avLst/>
          </a:prstGeom>
          <a:solidFill>
            <a:srgbClr val="7FB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127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3" name="Rectangle 52"/>
          <p:cNvSpPr/>
          <p:nvPr>
            <p:custDataLst>
              <p:tags r:id="rId40"/>
            </p:custDataLst>
          </p:nvPr>
        </p:nvSpPr>
        <p:spPr bwMode="auto">
          <a:xfrm>
            <a:off x="-555589" y="2170893"/>
            <a:ext cx="537855" cy="537931"/>
          </a:xfrm>
          <a:prstGeom prst="rect">
            <a:avLst/>
          </a:prstGeom>
          <a:solidFill>
            <a:srgbClr val="008A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138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4" name="Rectangle 53"/>
          <p:cNvSpPr/>
          <p:nvPr>
            <p:custDataLst>
              <p:tags r:id="rId41"/>
            </p:custDataLst>
          </p:nvPr>
        </p:nvSpPr>
        <p:spPr bwMode="auto">
          <a:xfrm>
            <a:off x="-1658897" y="3245378"/>
            <a:ext cx="556800" cy="537931"/>
          </a:xfrm>
          <a:prstGeom prst="rect">
            <a:avLst/>
          </a:prstGeom>
          <a:solidFill>
            <a:srgbClr val="FFB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5" name="Rectangle 54"/>
          <p:cNvSpPr/>
          <p:nvPr>
            <p:custDataLst>
              <p:tags r:id="rId42"/>
            </p:custDataLst>
          </p:nvPr>
        </p:nvSpPr>
        <p:spPr bwMode="auto">
          <a:xfrm>
            <a:off x="-1112872" y="3245378"/>
            <a:ext cx="547437" cy="537931"/>
          </a:xfrm>
          <a:prstGeom prst="rect">
            <a:avLst/>
          </a:prstGeom>
          <a:solidFill>
            <a:srgbClr val="FF8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6" name="Rectangle 55"/>
          <p:cNvSpPr/>
          <p:nvPr>
            <p:custDataLst>
              <p:tags r:id="rId43"/>
            </p:custDataLst>
          </p:nvPr>
        </p:nvSpPr>
        <p:spPr bwMode="auto">
          <a:xfrm>
            <a:off x="-566845" y="3245378"/>
            <a:ext cx="537855" cy="537931"/>
          </a:xfrm>
          <a:prstGeom prst="rect">
            <a:avLst/>
          </a:prstGeom>
          <a:solidFill>
            <a:srgbClr val="DC3C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57" name="Rectangle 56"/>
          <p:cNvSpPr/>
          <p:nvPr>
            <p:custDataLst>
              <p:tags r:id="rId44"/>
            </p:custDataLst>
          </p:nvPr>
        </p:nvSpPr>
        <p:spPr bwMode="auto">
          <a:xfrm>
            <a:off x="-1650802" y="4317108"/>
            <a:ext cx="550857" cy="537931"/>
          </a:xfrm>
          <a:prstGeom prst="rect">
            <a:avLst/>
          </a:prstGeom>
          <a:solidFill>
            <a:srgbClr val="F472D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208</a:t>
            </a:r>
          </a:p>
        </p:txBody>
      </p:sp>
      <p:sp>
        <p:nvSpPr>
          <p:cNvPr id="58" name="Rectangle 57"/>
          <p:cNvSpPr/>
          <p:nvPr>
            <p:custDataLst>
              <p:tags r:id="rId45"/>
            </p:custDataLst>
          </p:nvPr>
        </p:nvSpPr>
        <p:spPr bwMode="auto">
          <a:xfrm>
            <a:off x="-1107996" y="4317108"/>
            <a:ext cx="537855" cy="537931"/>
          </a:xfrm>
          <a:prstGeom prst="rect">
            <a:avLst/>
          </a:prstGeom>
          <a:solidFill>
            <a:srgbClr val="EC008C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140</a:t>
            </a:r>
          </a:p>
        </p:txBody>
      </p:sp>
      <p:sp>
        <p:nvSpPr>
          <p:cNvPr id="59" name="Rectangle 58"/>
          <p:cNvSpPr/>
          <p:nvPr>
            <p:custDataLst>
              <p:tags r:id="rId46"/>
            </p:custDataLst>
          </p:nvPr>
        </p:nvSpPr>
        <p:spPr bwMode="auto">
          <a:xfrm>
            <a:off x="-570022" y="4317108"/>
            <a:ext cx="537855" cy="537931"/>
          </a:xfrm>
          <a:prstGeom prst="rect">
            <a:avLst/>
          </a:prstGeom>
          <a:solidFill>
            <a:srgbClr val="B400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0" name="Rectangle 59"/>
          <p:cNvSpPr/>
          <p:nvPr>
            <p:custDataLst>
              <p:tags r:id="rId47"/>
            </p:custDataLst>
          </p:nvPr>
        </p:nvSpPr>
        <p:spPr bwMode="auto">
          <a:xfrm>
            <a:off x="-1648240" y="545452"/>
            <a:ext cx="537855" cy="537931"/>
          </a:xfrm>
          <a:prstGeom prst="rect">
            <a:avLst/>
          </a:prstGeom>
          <a:solidFill>
            <a:srgbClr val="6DC2E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109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233</a:t>
            </a:r>
          </a:p>
        </p:txBody>
      </p:sp>
      <p:sp>
        <p:nvSpPr>
          <p:cNvPr id="61" name="Rectangle 60"/>
          <p:cNvSpPr/>
          <p:nvPr>
            <p:custDataLst>
              <p:tags r:id="rId48"/>
            </p:custDataLst>
          </p:nvPr>
        </p:nvSpPr>
        <p:spPr bwMode="auto">
          <a:xfrm>
            <a:off x="-1111550" y="545444"/>
            <a:ext cx="546118" cy="537931"/>
          </a:xfrm>
          <a:prstGeom prst="rect">
            <a:avLst/>
          </a:prstGeom>
          <a:solidFill>
            <a:srgbClr val="00BCF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242</a:t>
            </a:r>
          </a:p>
        </p:txBody>
      </p:sp>
      <p:sp>
        <p:nvSpPr>
          <p:cNvPr id="62" name="Rectangle 61"/>
          <p:cNvSpPr/>
          <p:nvPr>
            <p:custDataLst>
              <p:tags r:id="rId49"/>
            </p:custDataLst>
          </p:nvPr>
        </p:nvSpPr>
        <p:spPr bwMode="auto">
          <a:xfrm>
            <a:off x="-565544" y="545452"/>
            <a:ext cx="537855" cy="537931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198</a:t>
            </a:r>
          </a:p>
        </p:txBody>
      </p:sp>
      <p:sp>
        <p:nvSpPr>
          <p:cNvPr id="63" name="Rectangle 62"/>
          <p:cNvSpPr/>
          <p:nvPr>
            <p:custDataLst>
              <p:tags r:id="rId50"/>
            </p:custDataLst>
          </p:nvPr>
        </p:nvSpPr>
        <p:spPr bwMode="auto">
          <a:xfrm>
            <a:off x="-1648484" y="1627138"/>
            <a:ext cx="537855" cy="537931"/>
          </a:xfrm>
          <a:prstGeom prst="rect">
            <a:avLst/>
          </a:prstGeom>
          <a:solidFill>
            <a:srgbClr val="55D455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85</a:t>
            </a:r>
          </a:p>
        </p:txBody>
      </p:sp>
      <p:sp>
        <p:nvSpPr>
          <p:cNvPr id="64" name="Rectangle 63"/>
          <p:cNvSpPr/>
          <p:nvPr>
            <p:custDataLst>
              <p:tags r:id="rId51"/>
            </p:custDataLst>
          </p:nvPr>
        </p:nvSpPr>
        <p:spPr bwMode="auto">
          <a:xfrm>
            <a:off x="-1110654" y="1627138"/>
            <a:ext cx="537855" cy="537931"/>
          </a:xfrm>
          <a:prstGeom prst="rect">
            <a:avLst/>
          </a:prstGeom>
          <a:solidFill>
            <a:srgbClr val="009E4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73</a:t>
            </a:r>
          </a:p>
        </p:txBody>
      </p:sp>
      <p:sp>
        <p:nvSpPr>
          <p:cNvPr id="65" name="Rectangle 64"/>
          <p:cNvSpPr/>
          <p:nvPr>
            <p:custDataLst>
              <p:tags r:id="rId52"/>
            </p:custDataLst>
          </p:nvPr>
        </p:nvSpPr>
        <p:spPr bwMode="auto">
          <a:xfrm>
            <a:off x="-565544" y="1627138"/>
            <a:ext cx="537855" cy="537931"/>
          </a:xfrm>
          <a:prstGeom prst="rect">
            <a:avLst/>
          </a:prstGeom>
          <a:solidFill>
            <a:srgbClr val="0072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66" name="Rectangle 65"/>
          <p:cNvSpPr/>
          <p:nvPr>
            <p:custDataLst>
              <p:tags r:id="rId53"/>
            </p:custDataLst>
          </p:nvPr>
        </p:nvSpPr>
        <p:spPr bwMode="auto">
          <a:xfrm>
            <a:off x="-1653677" y="2708824"/>
            <a:ext cx="535046" cy="537931"/>
          </a:xfrm>
          <a:prstGeom prst="rect">
            <a:avLst/>
          </a:prstGeom>
          <a:solidFill>
            <a:srgbClr val="FFFC9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158</a:t>
            </a:r>
          </a:p>
        </p:txBody>
      </p:sp>
      <p:sp>
        <p:nvSpPr>
          <p:cNvPr id="67" name="Rectangle 66"/>
          <p:cNvSpPr/>
          <p:nvPr>
            <p:custDataLst>
              <p:tags r:id="rId54"/>
            </p:custDataLst>
          </p:nvPr>
        </p:nvSpPr>
        <p:spPr bwMode="auto">
          <a:xfrm>
            <a:off x="-1111201" y="2708824"/>
            <a:ext cx="538414" cy="537931"/>
          </a:xfrm>
          <a:prstGeom prst="rect">
            <a:avLst/>
          </a:prstGeom>
          <a:solidFill>
            <a:srgbClr val="FFF1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241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68" name="Rectangle 67"/>
          <p:cNvSpPr/>
          <p:nvPr>
            <p:custDataLst>
              <p:tags r:id="rId55"/>
            </p:custDataLst>
          </p:nvPr>
        </p:nvSpPr>
        <p:spPr bwMode="auto">
          <a:xfrm>
            <a:off x="-573697" y="2708824"/>
            <a:ext cx="547209" cy="537931"/>
          </a:xfrm>
          <a:prstGeom prst="rect">
            <a:avLst/>
          </a:prstGeom>
          <a:solidFill>
            <a:srgbClr val="FCD11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209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81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/>
          <p:cNvSpPr/>
          <p:nvPr>
            <p:custDataLst>
              <p:tags r:id="rId56"/>
            </p:custDataLst>
          </p:nvPr>
        </p:nvSpPr>
        <p:spPr bwMode="auto">
          <a:xfrm>
            <a:off x="-1658899" y="3781932"/>
            <a:ext cx="547698" cy="537931"/>
          </a:xfrm>
          <a:prstGeom prst="rect">
            <a:avLst/>
          </a:prstGeom>
          <a:solidFill>
            <a:srgbClr val="DD59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221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70" name="Rectangle 69"/>
          <p:cNvSpPr/>
          <p:nvPr>
            <p:custDataLst>
              <p:tags r:id="rId57"/>
            </p:custDataLst>
          </p:nvPr>
        </p:nvSpPr>
        <p:spPr bwMode="auto">
          <a:xfrm>
            <a:off x="-1113794" y="3781932"/>
            <a:ext cx="564819" cy="537931"/>
          </a:xfrm>
          <a:prstGeom prst="rect">
            <a:avLst/>
          </a:prstGeom>
          <a:solidFill>
            <a:srgbClr val="E8112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17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</p:txBody>
      </p:sp>
      <p:sp>
        <p:nvSpPr>
          <p:cNvPr id="71" name="Rectangle 70"/>
          <p:cNvSpPr/>
          <p:nvPr>
            <p:custDataLst>
              <p:tags r:id="rId58"/>
            </p:custDataLst>
          </p:nvPr>
        </p:nvSpPr>
        <p:spPr bwMode="auto">
          <a:xfrm>
            <a:off x="-567921" y="3781932"/>
            <a:ext cx="535754" cy="537931"/>
          </a:xfrm>
          <a:prstGeom prst="rect">
            <a:avLst/>
          </a:prstGeom>
          <a:solidFill>
            <a:srgbClr val="BA141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186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26</a:t>
            </a:r>
          </a:p>
        </p:txBody>
      </p:sp>
      <p:sp>
        <p:nvSpPr>
          <p:cNvPr id="72" name="Rectangle 71"/>
          <p:cNvSpPr/>
          <p:nvPr>
            <p:custDataLst>
              <p:tags r:id="rId59"/>
            </p:custDataLst>
          </p:nvPr>
        </p:nvSpPr>
        <p:spPr bwMode="auto">
          <a:xfrm>
            <a:off x="-1650805" y="4860863"/>
            <a:ext cx="550858" cy="537931"/>
          </a:xfrm>
          <a:prstGeom prst="rect">
            <a:avLst/>
          </a:prstGeom>
          <a:solidFill>
            <a:srgbClr val="9B4F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79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3" name="Rectangle 72"/>
          <p:cNvSpPr/>
          <p:nvPr>
            <p:custDataLst>
              <p:tags r:id="rId60"/>
            </p:custDataLst>
          </p:nvPr>
        </p:nvSpPr>
        <p:spPr bwMode="auto">
          <a:xfrm>
            <a:off x="-1107526" y="4860863"/>
            <a:ext cx="537855" cy="537931"/>
          </a:xfrm>
          <a:prstGeom prst="rect">
            <a:avLst/>
          </a:prstGeom>
          <a:solidFill>
            <a:srgbClr val="68217A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104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33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122</a:t>
            </a:r>
          </a:p>
        </p:txBody>
      </p:sp>
      <p:sp>
        <p:nvSpPr>
          <p:cNvPr id="74" name="Rectangle 73"/>
          <p:cNvSpPr/>
          <p:nvPr>
            <p:custDataLst>
              <p:tags r:id="rId61"/>
            </p:custDataLst>
          </p:nvPr>
        </p:nvSpPr>
        <p:spPr bwMode="auto">
          <a:xfrm>
            <a:off x="-570024" y="4860863"/>
            <a:ext cx="538099" cy="537931"/>
          </a:xfrm>
          <a:prstGeom prst="rect">
            <a:avLst/>
          </a:prstGeom>
          <a:solidFill>
            <a:srgbClr val="442359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68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35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89</a:t>
            </a:r>
          </a:p>
        </p:txBody>
      </p:sp>
      <p:sp>
        <p:nvSpPr>
          <p:cNvPr id="75" name="Rectangle 74"/>
          <p:cNvSpPr/>
          <p:nvPr>
            <p:custDataLst>
              <p:tags r:id="rId62"/>
            </p:custDataLst>
          </p:nvPr>
        </p:nvSpPr>
        <p:spPr bwMode="auto">
          <a:xfrm>
            <a:off x="-1107436" y="5396807"/>
            <a:ext cx="537855" cy="537931"/>
          </a:xfrm>
          <a:prstGeom prst="rect">
            <a:avLst/>
          </a:prstGeom>
          <a:solidFill>
            <a:srgbClr val="D2D2D2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210</a:t>
            </a:r>
          </a:p>
        </p:txBody>
      </p:sp>
      <p:sp>
        <p:nvSpPr>
          <p:cNvPr id="76" name="Rectangle 75"/>
          <p:cNvSpPr/>
          <p:nvPr>
            <p:custDataLst>
              <p:tags r:id="rId63"/>
            </p:custDataLst>
          </p:nvPr>
        </p:nvSpPr>
        <p:spPr bwMode="auto">
          <a:xfrm>
            <a:off x="-569932" y="5396807"/>
            <a:ext cx="538099" cy="537931"/>
          </a:xfrm>
          <a:prstGeom prst="rect">
            <a:avLst/>
          </a:prstGeom>
          <a:solidFill>
            <a:srgbClr val="96969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150</a:t>
            </a:r>
          </a:p>
        </p:txBody>
      </p:sp>
      <p:sp>
        <p:nvSpPr>
          <p:cNvPr id="77" name="Rectangle 76"/>
          <p:cNvSpPr/>
          <p:nvPr>
            <p:custDataLst>
              <p:tags r:id="rId64"/>
            </p:custDataLst>
          </p:nvPr>
        </p:nvSpPr>
        <p:spPr bwMode="auto">
          <a:xfrm>
            <a:off x="-1119447" y="5934754"/>
            <a:ext cx="549866" cy="537931"/>
          </a:xfrm>
          <a:prstGeom prst="rect">
            <a:avLst/>
          </a:prstGeom>
          <a:solidFill>
            <a:srgbClr val="50505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80</a:t>
            </a:r>
          </a:p>
        </p:txBody>
      </p:sp>
      <p:sp>
        <p:nvSpPr>
          <p:cNvPr id="78" name="Rectangle 77"/>
          <p:cNvSpPr/>
          <p:nvPr>
            <p:custDataLst>
              <p:tags r:id="rId65"/>
            </p:custDataLst>
          </p:nvPr>
        </p:nvSpPr>
        <p:spPr bwMode="auto">
          <a:xfrm>
            <a:off x="-1650804" y="5933210"/>
            <a:ext cx="537200" cy="537931"/>
          </a:xfrm>
          <a:prstGeom prst="rect">
            <a:avLst/>
          </a:prstGeom>
          <a:solidFill>
            <a:srgbClr val="73737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115</a:t>
            </a:r>
          </a:p>
        </p:txBody>
      </p:sp>
      <p:sp>
        <p:nvSpPr>
          <p:cNvPr id="79" name="Rectangle 78"/>
          <p:cNvSpPr/>
          <p:nvPr>
            <p:custDataLst>
              <p:tags r:id="rId66"/>
            </p:custDataLst>
          </p:nvPr>
        </p:nvSpPr>
        <p:spPr bwMode="auto">
          <a:xfrm>
            <a:off x="-573698" y="5934740"/>
            <a:ext cx="548858" cy="537946"/>
          </a:xfrm>
          <a:prstGeom prst="rect">
            <a:avLst/>
          </a:prstGeom>
          <a:solidFill>
            <a:srgbClr val="000000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0</a:t>
            </a:r>
          </a:p>
        </p:txBody>
      </p:sp>
      <p:sp>
        <p:nvSpPr>
          <p:cNvPr id="80" name="Rectangle 79"/>
          <p:cNvSpPr/>
          <p:nvPr>
            <p:custDataLst>
              <p:tags r:id="rId67"/>
            </p:custDataLst>
          </p:nvPr>
        </p:nvSpPr>
        <p:spPr bwMode="auto">
          <a:xfrm>
            <a:off x="-1650804" y="5396799"/>
            <a:ext cx="537855" cy="53793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255</a:t>
            </a:r>
          </a:p>
        </p:txBody>
      </p:sp>
      <p:sp>
        <p:nvSpPr>
          <p:cNvPr id="81" name="Rectangle 80"/>
          <p:cNvSpPr/>
          <p:nvPr>
            <p:custDataLst>
              <p:tags r:id="rId68"/>
            </p:custDataLst>
          </p:nvPr>
        </p:nvSpPr>
        <p:spPr bwMode="auto">
          <a:xfrm>
            <a:off x="-1122116" y="6634485"/>
            <a:ext cx="536418" cy="537931"/>
          </a:xfrm>
          <a:prstGeom prst="rect">
            <a:avLst/>
          </a:prstGeom>
          <a:solidFill>
            <a:srgbClr val="333333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51</a:t>
            </a:r>
          </a:p>
        </p:txBody>
      </p:sp>
      <p:sp>
        <p:nvSpPr>
          <p:cNvPr id="82" name="Rectangle 81"/>
          <p:cNvSpPr/>
          <p:nvPr>
            <p:custDataLst>
              <p:tags r:id="rId69"/>
            </p:custDataLst>
          </p:nvPr>
        </p:nvSpPr>
        <p:spPr bwMode="auto">
          <a:xfrm>
            <a:off x="-1662059" y="6634485"/>
            <a:ext cx="529991" cy="537931"/>
          </a:xfrm>
          <a:prstGeom prst="rect">
            <a:avLst/>
          </a:prstGeom>
          <a:solidFill>
            <a:srgbClr val="EEEEEE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238</a:t>
            </a:r>
          </a:p>
        </p:txBody>
      </p:sp>
      <p:sp>
        <p:nvSpPr>
          <p:cNvPr id="83" name="Rectangle 82"/>
          <p:cNvSpPr/>
          <p:nvPr>
            <p:custDataLst>
              <p:tags r:id="rId70"/>
            </p:custDataLst>
          </p:nvPr>
        </p:nvSpPr>
        <p:spPr bwMode="auto">
          <a:xfrm>
            <a:off x="-575999" y="6634472"/>
            <a:ext cx="535512" cy="537946"/>
          </a:xfrm>
          <a:prstGeom prst="rect">
            <a:avLst/>
          </a:prstGeom>
          <a:solidFill>
            <a:srgbClr val="1570A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4326" tIns="107461" rIns="134326" bIns="10746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21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112</a:t>
            </a:r>
          </a:p>
          <a:p>
            <a:pPr marL="0" marR="0" lvl="0" indent="0" defTabSz="684798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1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166</a:t>
            </a:r>
          </a:p>
        </p:txBody>
      </p:sp>
    </p:spTree>
    <p:extLst>
      <p:ext uri="{BB962C8B-B14F-4D97-AF65-F5344CB8AC3E}">
        <p14:creationId xmlns:p14="http://schemas.microsoft.com/office/powerpoint/2010/main" val="234630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1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69" baseline="0" dirty="0" smtClean="0">
          <a:ln w="3175">
            <a:noFill/>
          </a:ln>
          <a:solidFill>
            <a:srgbClr val="0072C6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90000"/>
        </a:lnSpc>
        <a:spcBef>
          <a:spcPts val="588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1pPr>
      <a:lvl2pPr marL="448193" marR="0" indent="-224097" algn="l" defTabSz="914367" rtl="0" eaLnBrk="1" fontAlgn="auto" latinLnBrk="0" hangingPunct="1">
        <a:lnSpc>
          <a:spcPct val="90000"/>
        </a:lnSpc>
        <a:spcBef>
          <a:spcPts val="588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72290" marR="0" indent="-224097" algn="l" defTabSz="914367" rtl="0" eaLnBrk="1" fontAlgn="auto" latinLnBrk="0" hangingPunct="1">
        <a:lnSpc>
          <a:spcPct val="90000"/>
        </a:lnSpc>
        <a:spcBef>
          <a:spcPts val="588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96386" marR="0" indent="-224097" algn="l" defTabSz="914367" rtl="0" eaLnBrk="1" fontAlgn="auto" latinLnBrk="0" hangingPunct="1">
        <a:lnSpc>
          <a:spcPct val="90000"/>
        </a:lnSpc>
        <a:spcBef>
          <a:spcPts val="588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120483" marR="0" indent="-224097" algn="l" defTabSz="914367" rtl="0" eaLnBrk="1" fontAlgn="auto" latinLnBrk="0" hangingPunct="1">
        <a:lnSpc>
          <a:spcPct val="90000"/>
        </a:lnSpc>
        <a:spcBef>
          <a:spcPts val="588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owlstrike.PN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://ecx.images-amazon.com/images/I/51H4NaRMF4L._SX258_BO1,204,203,200_.jpg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jpeg"/><Relationship Id="rId7" Type="http://schemas.openxmlformats.org/officeDocument/2006/relationships/image" Target="../media/image25.pn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rtinfowler.com/articles/mocksArentStubs.html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.martinfowler.com/articles/mocksArentStubs.html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://stackoverflow.com/questions/1972831/to-mock-an-object-does-it-have-to-be-either-implementing-an-interface-or-marked/1973482#1973482" TargetMode="Externa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bernatingrhinos.com/Oss/rhino-mocks/learn/Usage/assert-that-a-method-is-called-with-a-value-in-expected-state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tinfowler.com/articles/mocksArentStubs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ecx.images-amazon.com/images/I/51H6SHy6g2L._SX258_BO1,204,203,200_.jpg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ecx.images-amazon.com/images/I/512-aYxS4ML._SX258_BO1,204,203,200_.jpg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Behavior-driven_development" TargetMode="Externa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4"/>
          <p:cNvSpPr>
            <a:spLocks noGrp="1"/>
          </p:cNvSpPr>
          <p:nvPr>
            <p:ph type="body" sz="quarter" idx="12"/>
          </p:nvPr>
        </p:nvSpPr>
        <p:spPr>
          <a:noFill/>
        </p:spPr>
        <p:txBody>
          <a:bodyPr vert="horz" wrap="square" lIns="89642" tIns="89642" rIns="89642" bIns="89642" rtlCol="0">
            <a:noAutofit/>
          </a:bodyPr>
          <a:lstStyle>
            <a:lvl1pPr marL="0" indent="0">
              <a:spcBef>
                <a:spcPts val="0"/>
              </a:spcBef>
              <a:buNone/>
              <a:defRPr sz="28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Sachi Williamson, Cloud DevOps Consultant</a:t>
            </a:r>
          </a:p>
          <a:p>
            <a:r>
              <a:rPr lang="en-US" dirty="0">
                <a:solidFill>
                  <a:schemeClr val="bg1"/>
                </a:solidFill>
              </a:rPr>
              <a:t>Steven Borg, Co-Founder and Strategist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89642" tIns="89642" rIns="89642" bIns="89642" rtlCol="0" anchor="t" anchorCtr="0">
            <a:noAutofit/>
          </a:bodyPr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US" sz="5294" dirty="0">
                <a:solidFill>
                  <a:schemeClr val="bg1"/>
                </a:solidFill>
              </a:rPr>
              <a:t>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29938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simple rules: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742289"/>
          </a:xfrm>
        </p:spPr>
        <p:txBody>
          <a:bodyPr/>
          <a:lstStyle/>
          <a:p>
            <a:endParaRPr lang="en-US" sz="4000" dirty="0"/>
          </a:p>
          <a:p>
            <a:r>
              <a:rPr lang="en-US" sz="4000" dirty="0"/>
              <a:t>Write new code only if an automated test has failed</a:t>
            </a:r>
          </a:p>
          <a:p>
            <a:endParaRPr lang="en-US" sz="4800" dirty="0"/>
          </a:p>
          <a:p>
            <a:r>
              <a:rPr lang="en-US" sz="4000" dirty="0"/>
              <a:t>Eliminate duplication</a:t>
            </a:r>
          </a:p>
        </p:txBody>
      </p:sp>
    </p:spTree>
    <p:extLst>
      <p:ext uri="{BB962C8B-B14F-4D97-AF65-F5344CB8AC3E}">
        <p14:creationId xmlns:p14="http://schemas.microsoft.com/office/powerpoint/2010/main" val="2281775056"/>
      </p:ext>
    </p:extLst>
  </p:cSld>
  <p:clrMapOvr>
    <a:masterClrMapping/>
  </p:clrMapOvr>
  <p:transition>
    <p:fade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Triggering automated tests in build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569" y="2504218"/>
            <a:ext cx="5378549" cy="196784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Run automated tests at build time when including references to test projects in build tasks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View test results in build summary and optionally enable Code Coverage results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3350" r="13350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240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107C1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3"/>
                </a:solidFill>
              </a:rPr>
              <a:t>Refactor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297899" y="1601152"/>
          <a:ext cx="9520042" cy="449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05283" y="1524992"/>
            <a:ext cx="2539373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Write a failing unit test.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8489" y="4038282"/>
            <a:ext cx="2647295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Code just enough to</a:t>
            </a:r>
          </a:p>
          <a:p>
            <a:r>
              <a:rPr lang="en-US" sz="1799" dirty="0"/>
              <a:t>  make the unit test pass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36" y="4038282"/>
            <a:ext cx="2649923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Refactor your draft code</a:t>
            </a:r>
          </a:p>
          <a:p>
            <a:r>
              <a:rPr lang="en-US" sz="1799" dirty="0"/>
              <a:t>into a final version</a:t>
            </a:r>
          </a:p>
        </p:txBody>
      </p:sp>
    </p:spTree>
    <p:extLst>
      <p:ext uri="{BB962C8B-B14F-4D97-AF65-F5344CB8AC3E}">
        <p14:creationId xmlns:p14="http://schemas.microsoft.com/office/powerpoint/2010/main" val="3619966308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Red/Green/Refactor</a:t>
            </a:r>
            <a:endParaRPr lang="en-US" dirty="0"/>
          </a:p>
        </p:txBody>
      </p:sp>
      <p:sp>
        <p:nvSpPr>
          <p:cNvPr id="287761" name="AutoShape 17"/>
          <p:cNvSpPr>
            <a:spLocks noChangeArrowheads="1"/>
          </p:cNvSpPr>
          <p:nvPr/>
        </p:nvSpPr>
        <p:spPr bwMode="auto">
          <a:xfrm>
            <a:off x="613885" y="1068032"/>
            <a:ext cx="4466909" cy="67217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9E49"/>
          </a:solidFill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spAutoFit/>
            <a:flatTx/>
          </a:bodyPr>
          <a:lstStyle/>
          <a:p>
            <a:r>
              <a:rPr lang="en-US" sz="1599" dirty="0">
                <a:solidFill>
                  <a:schemeClr val="bg1"/>
                </a:solidFill>
                <a:latin typeface="Franklin Gothic Book" pitchFamily="34" charset="0"/>
              </a:rPr>
              <a:t>Start</a:t>
            </a: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019969" y="1137734"/>
          <a:ext cx="10490619" cy="5413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77660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7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761" grpId="0" animBg="1"/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107C1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3"/>
                </a:solidFill>
              </a:rPr>
              <a:t>Refactor - revisited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21847463"/>
              </p:ext>
            </p:extLst>
          </p:nvPr>
        </p:nvGraphicFramePr>
        <p:xfrm>
          <a:off x="1297899" y="1601152"/>
          <a:ext cx="9520042" cy="449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05283" y="1524992"/>
            <a:ext cx="2539373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Write a failing unit test.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8489" y="4038282"/>
            <a:ext cx="2647295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Code just enough to</a:t>
            </a:r>
          </a:p>
          <a:p>
            <a:r>
              <a:rPr lang="en-US" sz="1799" dirty="0"/>
              <a:t>  make the unit test pass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36" y="4038282"/>
            <a:ext cx="2649923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Refactor your draft code</a:t>
            </a:r>
          </a:p>
          <a:p>
            <a:r>
              <a:rPr lang="en-US" sz="1799" dirty="0"/>
              <a:t>into a final version</a:t>
            </a:r>
          </a:p>
        </p:txBody>
      </p:sp>
    </p:spTree>
    <p:extLst>
      <p:ext uri="{BB962C8B-B14F-4D97-AF65-F5344CB8AC3E}">
        <p14:creationId xmlns:p14="http://schemas.microsoft.com/office/powerpoint/2010/main" val="77332555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985433"/>
          </a:xfrm>
        </p:spPr>
        <p:txBody>
          <a:bodyPr/>
          <a:lstStyle/>
          <a:p>
            <a:pPr marL="742950" indent="-742950">
              <a:buAutoNum type="arabicPeriod"/>
            </a:pPr>
            <a:r>
              <a:rPr lang="en-US" sz="3600" dirty="0"/>
              <a:t>Quickly add a test. </a:t>
            </a:r>
          </a:p>
          <a:p>
            <a:pPr marL="742950" indent="-742950">
              <a:buAutoNum type="arabicPeriod"/>
            </a:pPr>
            <a:r>
              <a:rPr lang="en-US" sz="3600" dirty="0"/>
              <a:t>Run all tests and see the new one fail. </a:t>
            </a:r>
          </a:p>
          <a:p>
            <a:pPr marL="742950" indent="-742950">
              <a:buAutoNum type="arabicPeriod"/>
            </a:pPr>
            <a:r>
              <a:rPr lang="en-US" sz="3600" dirty="0"/>
              <a:t>Make a little change. </a:t>
            </a:r>
          </a:p>
          <a:p>
            <a:pPr marL="742950" indent="-742950">
              <a:buAutoNum type="arabicPeriod"/>
            </a:pPr>
            <a:r>
              <a:rPr lang="en-US" sz="3600" dirty="0"/>
              <a:t>Run all tests and see them succeed. </a:t>
            </a:r>
          </a:p>
          <a:p>
            <a:pPr marL="742950" indent="-742950">
              <a:buAutoNum type="arabicPeriod"/>
            </a:pPr>
            <a:r>
              <a:rPr lang="en-US" sz="3600" dirty="0"/>
              <a:t>Refactor to remove duplication</a:t>
            </a:r>
          </a:p>
        </p:txBody>
      </p:sp>
    </p:spTree>
    <p:extLst>
      <p:ext uri="{BB962C8B-B14F-4D97-AF65-F5344CB8AC3E}">
        <p14:creationId xmlns:p14="http://schemas.microsoft.com/office/powerpoint/2010/main" val="26250812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this for?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668149"/>
          </a:xfrm>
        </p:spPr>
        <p:txBody>
          <a:bodyPr/>
          <a:lstStyle/>
          <a:p>
            <a:r>
              <a:rPr lang="en-US" sz="3200" dirty="0"/>
              <a:t>Developers who want to write better code</a:t>
            </a:r>
          </a:p>
          <a:p>
            <a:endParaRPr lang="en-US" sz="3200" dirty="0"/>
          </a:p>
          <a:p>
            <a:r>
              <a:rPr lang="en-US" sz="3200" dirty="0"/>
              <a:t>Programmers who want to have confidence in code</a:t>
            </a:r>
          </a:p>
        </p:txBody>
      </p:sp>
    </p:spTree>
    <p:extLst>
      <p:ext uri="{BB962C8B-B14F-4D97-AF65-F5344CB8AC3E}">
        <p14:creationId xmlns:p14="http://schemas.microsoft.com/office/powerpoint/2010/main" val="3967672444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TDD work?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668149"/>
          </a:xfrm>
        </p:spPr>
        <p:txBody>
          <a:bodyPr/>
          <a:lstStyle/>
          <a:p>
            <a:r>
              <a:rPr lang="en-US" sz="3200" dirty="0"/>
              <a:t>Reduces defects by finding and fixing bugs earlier</a:t>
            </a:r>
          </a:p>
          <a:p>
            <a:endParaRPr lang="en-US" sz="3200" dirty="0"/>
          </a:p>
          <a:p>
            <a:r>
              <a:rPr lang="en-US" sz="3200" dirty="0"/>
              <a:t>Shortens feedback loop on design decisions</a:t>
            </a:r>
          </a:p>
        </p:txBody>
      </p:sp>
    </p:spTree>
    <p:extLst>
      <p:ext uri="{BB962C8B-B14F-4D97-AF65-F5344CB8AC3E}">
        <p14:creationId xmlns:p14="http://schemas.microsoft.com/office/powerpoint/2010/main" val="154315352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prop of TDD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748719"/>
          </a:xfrm>
        </p:spPr>
        <p:txBody>
          <a:bodyPr/>
          <a:lstStyle/>
          <a:p>
            <a:r>
              <a:rPr lang="en-US" sz="3200" dirty="0"/>
              <a:t>Predictable process for development</a:t>
            </a:r>
          </a:p>
          <a:p>
            <a:endParaRPr lang="en-US" sz="3200" dirty="0"/>
          </a:p>
          <a:p>
            <a:r>
              <a:rPr lang="en-US" sz="3200" dirty="0"/>
              <a:t>More intentional development</a:t>
            </a:r>
          </a:p>
          <a:p>
            <a:endParaRPr lang="en-US" sz="3200" dirty="0"/>
          </a:p>
          <a:p>
            <a:r>
              <a:rPr lang="en-US" sz="3200" dirty="0"/>
              <a:t>Improve long-term maintainability of both code and tests</a:t>
            </a:r>
          </a:p>
          <a:p>
            <a:endParaRPr lang="en-US" sz="3200" dirty="0"/>
          </a:p>
          <a:p>
            <a:r>
              <a:rPr lang="en-US" sz="3200" dirty="0"/>
              <a:t>Guarantee good unit test coverage of your code</a:t>
            </a:r>
          </a:p>
        </p:txBody>
      </p:sp>
    </p:spTree>
    <p:extLst>
      <p:ext uri="{BB962C8B-B14F-4D97-AF65-F5344CB8AC3E}">
        <p14:creationId xmlns:p14="http://schemas.microsoft.com/office/powerpoint/2010/main" val="33238571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708434"/>
          </a:xfrm>
        </p:spPr>
        <p:txBody>
          <a:bodyPr/>
          <a:lstStyle/>
          <a:p>
            <a:r>
              <a:rPr lang="en-US" sz="3200" dirty="0"/>
              <a:t>Create to-do lists for tests</a:t>
            </a:r>
          </a:p>
          <a:p>
            <a:endParaRPr lang="en-US" sz="3200" dirty="0"/>
          </a:p>
          <a:p>
            <a:r>
              <a:rPr lang="en-US" sz="3200" dirty="0"/>
              <a:t>Take small, incremental steps</a:t>
            </a:r>
          </a:p>
          <a:p>
            <a:endParaRPr lang="en-US" sz="3200" dirty="0"/>
          </a:p>
          <a:p>
            <a:r>
              <a:rPr lang="en-US" sz="3200" dirty="0"/>
              <a:t>Be patient</a:t>
            </a:r>
          </a:p>
        </p:txBody>
      </p:sp>
    </p:spTree>
    <p:extLst>
      <p:ext uri="{BB962C8B-B14F-4D97-AF65-F5344CB8AC3E}">
        <p14:creationId xmlns:p14="http://schemas.microsoft.com/office/powerpoint/2010/main" val="2691686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</p:spTree>
    <p:extLst>
      <p:ext uri="{BB962C8B-B14F-4D97-AF65-F5344CB8AC3E}">
        <p14:creationId xmlns:p14="http://schemas.microsoft.com/office/powerpoint/2010/main" val="360822388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614" y="767280"/>
            <a:ext cx="3459132" cy="3363044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6661" y="590321"/>
            <a:ext cx="6723186" cy="76196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367"/>
            <a:r>
              <a:rPr lang="en-US" sz="5882" spc="-69" dirty="0">
                <a:solidFill>
                  <a:schemeClr val="tx1"/>
                </a:solidFill>
              </a:rPr>
              <a:t>Sachi Williamson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676661" y="1710853"/>
            <a:ext cx="6947292" cy="390660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4097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Cloud DevOps Consultant at Northwest Cadence</a:t>
            </a:r>
          </a:p>
          <a:p>
            <a:pPr marL="452697" lvl="1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Sachi.Williamson@nwcadence.com | @</a:t>
            </a:r>
            <a:r>
              <a:rPr lang="en-US" sz="1961" dirty="0" err="1">
                <a:solidFill>
                  <a:schemeClr val="tx1"/>
                </a:solidFill>
              </a:rPr>
              <a:t>sawpresto</a:t>
            </a:r>
            <a:endParaRPr lang="en-US" sz="1961" dirty="0">
              <a:solidFill>
                <a:schemeClr val="tx1"/>
              </a:solidFill>
            </a:endParaRPr>
          </a:p>
          <a:p>
            <a:pPr marL="224097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Product owner for NWC Knowledge Library product</a:t>
            </a:r>
          </a:p>
          <a:p>
            <a:pPr marL="224097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Enjoys training and implementing continuous delivery pipelines</a:t>
            </a:r>
          </a:p>
          <a:p>
            <a:pPr marL="224097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Biases:</a:t>
            </a:r>
          </a:p>
          <a:p>
            <a:pPr marL="452697" lvl="1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Believes that “one size fits all” doesn’t work</a:t>
            </a:r>
          </a:p>
          <a:p>
            <a:pPr marL="452697" lvl="1" indent="-224097" defTabSz="914367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“Failures” are learning opportunities – especially as an ice hockey goalie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642749" y="4838378"/>
            <a:ext cx="3510997" cy="76196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367"/>
            <a:r>
              <a:rPr lang="en-US" sz="3529" spc="-69" dirty="0">
                <a:solidFill>
                  <a:schemeClr val="tx1"/>
                </a:solidFill>
              </a:rPr>
              <a:t>@</a:t>
            </a:r>
            <a:r>
              <a:rPr lang="en-US" sz="3529" spc="-69" dirty="0" err="1">
                <a:solidFill>
                  <a:schemeClr val="tx1"/>
                </a:solidFill>
              </a:rPr>
              <a:t>sawpresto</a:t>
            </a:r>
            <a:endParaRPr lang="en-US" sz="3529" spc="-69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526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Fibonacci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Designing the Fibonacci in C#</a:t>
            </a:r>
          </a:p>
        </p:txBody>
      </p:sp>
    </p:spTree>
    <p:extLst>
      <p:ext uri="{BB962C8B-B14F-4D97-AF65-F5344CB8AC3E}">
        <p14:creationId xmlns:p14="http://schemas.microsoft.com/office/powerpoint/2010/main" val="416282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</a:t>
            </a:r>
          </a:p>
        </p:txBody>
      </p:sp>
    </p:spTree>
    <p:extLst>
      <p:ext uri="{BB962C8B-B14F-4D97-AF65-F5344CB8AC3E}">
        <p14:creationId xmlns:p14="http://schemas.microsoft.com/office/powerpoint/2010/main" val="58465167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568460"/>
          </a:xfrm>
        </p:spPr>
        <p:txBody>
          <a:bodyPr/>
          <a:lstStyle/>
          <a:p>
            <a:r>
              <a:rPr lang="en-US" sz="3200" dirty="0"/>
              <a:t>Exercise for using test-driven development with a commonly-known activity</a:t>
            </a:r>
          </a:p>
          <a:p>
            <a:endParaRPr lang="en-US" sz="3200" dirty="0"/>
          </a:p>
          <a:p>
            <a:r>
              <a:rPr lang="en-US" sz="3200" dirty="0"/>
              <a:t>Popularized by Uncle Bob Martin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505227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 - Scoring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3697" y="2592832"/>
            <a:ext cx="11828433" cy="3382464"/>
          </a:xfrm>
        </p:spPr>
        <p:txBody>
          <a:bodyPr/>
          <a:lstStyle/>
          <a:p>
            <a:r>
              <a:rPr lang="en-US" sz="2400" dirty="0"/>
              <a:t>10 frames</a:t>
            </a:r>
          </a:p>
          <a:p>
            <a:r>
              <a:rPr lang="en-US" sz="2400" dirty="0"/>
              <a:t>2 rolls of the ball to knock down 10 pins</a:t>
            </a:r>
          </a:p>
          <a:p>
            <a:r>
              <a:rPr lang="en-US" sz="2400" dirty="0"/>
              <a:t>Score for each frame = Total number of pins knocked down + bonus for strike/spare</a:t>
            </a:r>
          </a:p>
          <a:p>
            <a:r>
              <a:rPr lang="en-US" sz="2400" dirty="0"/>
              <a:t>Spare = All 10 pins knocked down in 2 rolls</a:t>
            </a:r>
          </a:p>
          <a:p>
            <a:r>
              <a:rPr lang="en-US" sz="2400" dirty="0"/>
              <a:t>	Bonus = Number of pins knocked down in next roll</a:t>
            </a:r>
          </a:p>
          <a:p>
            <a:r>
              <a:rPr lang="en-US" sz="2400" dirty="0"/>
              <a:t>Strike = All 10 pins knocked down on first try</a:t>
            </a:r>
          </a:p>
          <a:p>
            <a:r>
              <a:rPr lang="en-US" sz="2400" dirty="0"/>
              <a:t>	Bonus = Value of next 2 rolls</a:t>
            </a:r>
          </a:p>
          <a:p>
            <a:r>
              <a:rPr lang="en-US" sz="2400" dirty="0"/>
              <a:t>In 10</a:t>
            </a:r>
            <a:r>
              <a:rPr lang="en-US" sz="2400" baseline="30000" dirty="0"/>
              <a:t>th</a:t>
            </a:r>
            <a:r>
              <a:rPr lang="en-US" sz="2400" dirty="0"/>
              <a:t> frame, if spare or strike, can roll an extra time (up to 3)</a:t>
            </a:r>
          </a:p>
        </p:txBody>
      </p:sp>
      <p:pic>
        <p:nvPicPr>
          <p:cNvPr id="1026" name="Picture 2" descr="https://upload.wikimedia.org/wikipedia/commons/6/61/Bowlstrik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568" y="1255173"/>
            <a:ext cx="4052632" cy="17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67150" y="6056360"/>
            <a:ext cx="41213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https://commons.wikimedia.org/wiki/File:Bowlstrike.PNG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0974605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 - Design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185315" y="3404634"/>
            <a:ext cx="11474238" cy="200374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Class named “Game”</a:t>
            </a:r>
          </a:p>
          <a:p>
            <a:endParaRPr lang="en-US" dirty="0"/>
          </a:p>
          <a:p>
            <a:r>
              <a:rPr lang="en-US" dirty="0"/>
              <a:t>roll (pins: </a:t>
            </a:r>
            <a:r>
              <a:rPr lang="en-US" dirty="0" err="1"/>
              <a:t>int</a:t>
            </a:r>
            <a:r>
              <a:rPr lang="en-US" dirty="0"/>
              <a:t>) – called each time player rolls a ball, argument is number of pins knocked down</a:t>
            </a:r>
          </a:p>
          <a:p>
            <a:r>
              <a:rPr lang="en-US" dirty="0"/>
              <a:t>score() : </a:t>
            </a:r>
            <a:r>
              <a:rPr lang="en-US" dirty="0" err="1"/>
              <a:t>int</a:t>
            </a:r>
            <a:r>
              <a:rPr lang="en-US" dirty="0"/>
              <a:t> – called only at end of game, returns total score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919" y="1578889"/>
            <a:ext cx="2910541" cy="236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062658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 - Design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29" y="1433568"/>
            <a:ext cx="6778812" cy="365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39033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Bowling Kata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Designing the Bowling Kata in C#</a:t>
            </a:r>
          </a:p>
        </p:txBody>
      </p:sp>
    </p:spTree>
    <p:extLst>
      <p:ext uri="{BB962C8B-B14F-4D97-AF65-F5344CB8AC3E}">
        <p14:creationId xmlns:p14="http://schemas.microsoft.com/office/powerpoint/2010/main" val="320623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Test-Driven Development </a:t>
            </a:r>
            <a:r>
              <a:rPr lang="en-US"/>
              <a:t>by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627864"/>
          </a:xfrm>
        </p:spPr>
        <p:txBody>
          <a:bodyPr/>
          <a:lstStyle/>
          <a:p>
            <a:pPr marL="0" indent="0">
              <a:buNone/>
            </a:pPr>
            <a:r>
              <a:rPr lang="en-US" sz="3200" i="1" dirty="0"/>
              <a:t>Test-Driven Development By Example</a:t>
            </a:r>
            <a:r>
              <a:rPr lang="en-US" sz="3200" b="1" i="1" dirty="0"/>
              <a:t> </a:t>
            </a:r>
            <a:r>
              <a:rPr lang="en-US" sz="3200" dirty="0"/>
              <a:t>by Kent Beck</a:t>
            </a:r>
            <a:endParaRPr lang="en-US" sz="32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50" y="2428952"/>
            <a:ext cx="2304209" cy="293472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70" y="5861154"/>
            <a:ext cx="9025273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4"/>
              </a:rPr>
              <a:t>http://ecx.images-amazon.com/images/I/51H4NaRMF4L._SX258_BO1,204,203,200_.jpg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4485640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Test Driven Development </a:t>
            </a:r>
            <a:br>
              <a:rPr lang="en-US" dirty="0"/>
            </a:br>
            <a:r>
              <a:rPr lang="en-US" dirty="0"/>
              <a:t>isn’t a silver bullet.</a:t>
            </a:r>
          </a:p>
        </p:txBody>
      </p:sp>
    </p:spTree>
    <p:extLst>
      <p:ext uri="{BB962C8B-B14F-4D97-AF65-F5344CB8AC3E}">
        <p14:creationId xmlns:p14="http://schemas.microsoft.com/office/powerpoint/2010/main" val="38253756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tests</a:t>
            </a:r>
          </a:p>
        </p:txBody>
      </p:sp>
    </p:spTree>
    <p:extLst>
      <p:ext uri="{BB962C8B-B14F-4D97-AF65-F5344CB8AC3E}">
        <p14:creationId xmlns:p14="http://schemas.microsoft.com/office/powerpoint/2010/main" val="25655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956" t="1173" r="7348" b="45744"/>
          <a:stretch/>
        </p:blipFill>
        <p:spPr>
          <a:xfrm>
            <a:off x="642749" y="702375"/>
            <a:ext cx="3510997" cy="3510997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4676661" y="590321"/>
            <a:ext cx="6723186" cy="76196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5882" dirty="0">
                <a:solidFill>
                  <a:schemeClr val="tx1"/>
                </a:solidFill>
              </a:rPr>
              <a:t>Steven Borg</a:t>
            </a: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4676661" y="1710853"/>
            <a:ext cx="6947292" cy="3906606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4572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858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144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43000" marR="0" indent="-228600" algn="l" defTabSz="932742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Co-Founder and Strategist at Northwest Cadence</a:t>
            </a:r>
          </a:p>
          <a:p>
            <a:pPr lvl="1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Steven.Borg@nwcadence.com | @</a:t>
            </a:r>
            <a:r>
              <a:rPr lang="en-US" sz="1961" dirty="0" err="1">
                <a:solidFill>
                  <a:schemeClr val="tx1"/>
                </a:solidFill>
              </a:rPr>
              <a:t>stevenborg</a:t>
            </a:r>
            <a:endParaRPr lang="en-US" sz="1961" dirty="0">
              <a:solidFill>
                <a:schemeClr val="tx1"/>
              </a:solidFill>
            </a:endParaRPr>
          </a:p>
          <a:p>
            <a:pPr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Presenter at several Microsoft Virtual Academy sessions</a:t>
            </a:r>
          </a:p>
          <a:p>
            <a:pPr lvl="1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Lean software development, </a:t>
            </a:r>
            <a:r>
              <a:rPr lang="en-US" sz="1961" dirty="0" err="1">
                <a:solidFill>
                  <a:schemeClr val="tx1"/>
                </a:solidFill>
              </a:rPr>
              <a:t>Git</a:t>
            </a:r>
            <a:r>
              <a:rPr lang="en-US" sz="1961" dirty="0">
                <a:solidFill>
                  <a:schemeClr val="tx1"/>
                </a:solidFill>
              </a:rPr>
              <a:t>, Kanban and other topics</a:t>
            </a:r>
          </a:p>
          <a:p>
            <a:pPr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Microsoft ALM MVP for 11 years</a:t>
            </a:r>
          </a:p>
          <a:p>
            <a:pPr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Biases:</a:t>
            </a:r>
          </a:p>
          <a:p>
            <a:pPr lvl="1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Prefer starting with the ‘big picture’ </a:t>
            </a:r>
          </a:p>
          <a:p>
            <a:pPr lvl="1">
              <a:spcBef>
                <a:spcPts val="1176"/>
              </a:spcBef>
            </a:pPr>
            <a:r>
              <a:rPr lang="en-US" sz="1961" dirty="0">
                <a:solidFill>
                  <a:schemeClr val="tx1"/>
                </a:solidFill>
              </a:rPr>
              <a:t>Enjoy math and think it’s both fun and useful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810829" y="4698935"/>
            <a:ext cx="3174838" cy="761961"/>
          </a:xfrm>
          <a:prstGeom prst="rect">
            <a:avLst/>
          </a:prstGeom>
        </p:spPr>
        <p:txBody>
          <a:bodyPr/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70" baseline="0" dirty="0" smtClean="0">
                <a:ln w="3175">
                  <a:noFill/>
                </a:ln>
                <a:solidFill>
                  <a:srgbClr val="0072C6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921" dirty="0">
                <a:solidFill>
                  <a:schemeClr val="tx1"/>
                </a:solidFill>
              </a:rPr>
              <a:t>@</a:t>
            </a:r>
            <a:r>
              <a:rPr lang="en-US" sz="3921" dirty="0" err="1">
                <a:solidFill>
                  <a:schemeClr val="tx1"/>
                </a:solidFill>
              </a:rPr>
              <a:t>stevenborg</a:t>
            </a:r>
            <a:endParaRPr lang="en-US" sz="3921" dirty="0">
              <a:solidFill>
                <a:schemeClr val="tx1"/>
              </a:solidFill>
            </a:endParaRPr>
          </a:p>
        </p:txBody>
      </p:sp>
      <p:pic>
        <p:nvPicPr>
          <p:cNvPr id="7" name="Picture 2" descr="https://cdn.evbuc.com/eventlogos/90760185/steveheadshotweb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9949" y="572712"/>
            <a:ext cx="3510998" cy="3646840"/>
          </a:xfrm>
          <a:prstGeom prst="ellipse">
            <a:avLst/>
          </a:prstGeom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0485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testing tree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113" y="1255173"/>
            <a:ext cx="6977743" cy="5233307"/>
          </a:xfrm>
        </p:spPr>
      </p:pic>
    </p:spTree>
    <p:extLst>
      <p:ext uri="{BB962C8B-B14F-4D97-AF65-F5344CB8AC3E}">
        <p14:creationId xmlns:p14="http://schemas.microsoft.com/office/powerpoint/2010/main" val="2244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automated tests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Unit tests</a:t>
            </a:r>
          </a:p>
          <a:p>
            <a:r>
              <a:rPr lang="en-US" dirty="0"/>
              <a:t>Integration tests</a:t>
            </a:r>
          </a:p>
          <a:p>
            <a:r>
              <a:rPr lang="en-US" dirty="0"/>
              <a:t>User Interface (UI) tests</a:t>
            </a:r>
          </a:p>
          <a:p>
            <a:r>
              <a:rPr lang="en-US" dirty="0"/>
              <a:t>Web performance tests</a:t>
            </a:r>
          </a:p>
          <a:p>
            <a:r>
              <a:rPr lang="en-US" dirty="0"/>
              <a:t>Load tests</a:t>
            </a:r>
          </a:p>
        </p:txBody>
      </p:sp>
    </p:spTree>
    <p:extLst>
      <p:ext uri="{BB962C8B-B14F-4D97-AF65-F5344CB8AC3E}">
        <p14:creationId xmlns:p14="http://schemas.microsoft.com/office/powerpoint/2010/main" val="113129853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89642" tIns="89642" rIns="89642" bIns="89642" rtlCol="0" anchor="t" anchorCtr="0">
            <a:noAutofit/>
          </a:bodyPr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GB" sz="5400" dirty="0"/>
              <a:t>Unit tests – a definition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678845"/>
          </a:xfrm>
        </p:spPr>
        <p:txBody>
          <a:bodyPr/>
          <a:lstStyle/>
          <a:p>
            <a:r>
              <a:rPr lang="en-US" dirty="0"/>
              <a:t>A unit test is an automated piece of code that invokes a unit of work in the system and then checks a single assumption about that behavior of that unit of work. </a:t>
            </a:r>
          </a:p>
          <a:p>
            <a:endParaRPr lang="en-US" dirty="0"/>
          </a:p>
          <a:p>
            <a:r>
              <a:rPr lang="en-US" dirty="0"/>
              <a:t>What makes a good unit test?</a:t>
            </a:r>
          </a:p>
          <a:p>
            <a:pPr lvl="1"/>
            <a:r>
              <a:rPr lang="en-US" dirty="0"/>
              <a:t>Automated and repeatable</a:t>
            </a:r>
          </a:p>
          <a:p>
            <a:pPr lvl="1"/>
            <a:r>
              <a:rPr lang="en-US" dirty="0"/>
              <a:t>Simple to implement</a:t>
            </a:r>
          </a:p>
          <a:p>
            <a:pPr lvl="1"/>
            <a:r>
              <a:rPr lang="en-US" dirty="0"/>
              <a:t>Maintainable</a:t>
            </a:r>
          </a:p>
          <a:p>
            <a:pPr lvl="1"/>
            <a:r>
              <a:rPr lang="en-US" dirty="0"/>
              <a:t>Available, anyone should be able to run it</a:t>
            </a:r>
          </a:p>
          <a:p>
            <a:pPr lvl="1"/>
            <a:r>
              <a:rPr lang="en-US" dirty="0"/>
              <a:t>Runs at the push of a button (or automatically)</a:t>
            </a:r>
          </a:p>
          <a:p>
            <a:pPr lvl="1"/>
            <a:r>
              <a:rPr lang="en-US" dirty="0"/>
              <a:t>Runs quickly</a:t>
            </a:r>
          </a:p>
          <a:p>
            <a:pPr lvl="1"/>
            <a:r>
              <a:rPr lang="en-US" dirty="0"/>
              <a:t>Runs in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673" y="6206836"/>
            <a:ext cx="1161113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US" sz="1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Art of Unit Testing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Roy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Osherove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3427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tests –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786310"/>
          </a:xfrm>
        </p:spPr>
        <p:txBody>
          <a:bodyPr/>
          <a:lstStyle/>
          <a:p>
            <a:r>
              <a:rPr lang="en-US" sz="3200" dirty="0"/>
              <a:t>An integration test validates two or more dependent software modules as a group in multiple ways.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dirty="0"/>
              <a:t>What makes a good unit test?</a:t>
            </a:r>
          </a:p>
          <a:p>
            <a:pPr marL="0" lvl="1" indent="0">
              <a:buNone/>
            </a:pPr>
            <a:r>
              <a:rPr lang="en-US" dirty="0"/>
              <a:t>Automated and repeatable</a:t>
            </a:r>
          </a:p>
          <a:p>
            <a:pPr marL="0" lvl="1" indent="0">
              <a:buNone/>
            </a:pPr>
            <a:r>
              <a:rPr lang="en-US" strike="sngStrike" dirty="0"/>
              <a:t>Simple to implement</a:t>
            </a:r>
          </a:p>
          <a:p>
            <a:pPr marL="0" lvl="1" indent="0">
              <a:buNone/>
            </a:pPr>
            <a:r>
              <a:rPr lang="en-US" dirty="0"/>
              <a:t>Maintainable</a:t>
            </a:r>
          </a:p>
          <a:p>
            <a:pPr marL="0" lvl="1" indent="0">
              <a:buNone/>
            </a:pPr>
            <a:r>
              <a:rPr lang="en-US" strike="sngStrike" dirty="0"/>
              <a:t>Available, anyone should be able to run it</a:t>
            </a:r>
          </a:p>
          <a:p>
            <a:pPr marL="0" lvl="1" indent="0">
              <a:buNone/>
            </a:pPr>
            <a:r>
              <a:rPr lang="en-US" dirty="0"/>
              <a:t>Runs at the push of a button (or automatically)</a:t>
            </a:r>
          </a:p>
          <a:p>
            <a:pPr marL="0" lvl="1" indent="0">
              <a:buNone/>
            </a:pPr>
            <a:r>
              <a:rPr lang="en-US" strike="sngStrike" dirty="0"/>
              <a:t>Runs quickly</a:t>
            </a:r>
          </a:p>
          <a:p>
            <a:pPr marL="0" lvl="1" indent="0">
              <a:buNone/>
            </a:pPr>
            <a:r>
              <a:rPr lang="en-US" strike="sngStrike" dirty="0"/>
              <a:t>Runs in memory</a:t>
            </a:r>
          </a:p>
          <a:p>
            <a:pPr marL="0" lvl="1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6209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UI tests –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786310"/>
          </a:xfrm>
        </p:spPr>
        <p:txBody>
          <a:bodyPr/>
          <a:lstStyle/>
          <a:p>
            <a:r>
              <a:rPr lang="en-US" sz="3200" dirty="0"/>
              <a:t>An automated user interface test drives the application UI to validate user specifications.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dirty="0"/>
              <a:t>What makes a good automated UI test?</a:t>
            </a:r>
          </a:p>
          <a:p>
            <a:pPr marL="0" lvl="1" indent="0">
              <a:buNone/>
            </a:pPr>
            <a:r>
              <a:rPr lang="en-US" dirty="0"/>
              <a:t>Automated and repeatable</a:t>
            </a:r>
          </a:p>
          <a:p>
            <a:pPr marL="0" lvl="1" indent="0">
              <a:buNone/>
            </a:pPr>
            <a:r>
              <a:rPr lang="en-US" strike="sngStrike" dirty="0"/>
              <a:t>Simple to implement</a:t>
            </a:r>
          </a:p>
          <a:p>
            <a:pPr marL="0" lvl="1" indent="0">
              <a:buNone/>
            </a:pPr>
            <a:r>
              <a:rPr lang="en-US" strike="sngStrike" dirty="0"/>
              <a:t>Maintainable</a:t>
            </a:r>
          </a:p>
          <a:p>
            <a:pPr marL="0" lvl="1" indent="0">
              <a:buNone/>
            </a:pPr>
            <a:r>
              <a:rPr lang="en-US" strike="sngStrike" dirty="0"/>
              <a:t>Available, anyone should be able to run it</a:t>
            </a:r>
          </a:p>
          <a:p>
            <a:pPr marL="0" lvl="1" indent="0">
              <a:buNone/>
            </a:pPr>
            <a:r>
              <a:rPr lang="en-US" dirty="0"/>
              <a:t>Runs at the push of a button (or automatically)</a:t>
            </a:r>
          </a:p>
          <a:p>
            <a:pPr marL="0" lvl="1" indent="0">
              <a:buNone/>
            </a:pPr>
            <a:r>
              <a:rPr lang="en-US" strike="sngStrike" dirty="0"/>
              <a:t>Runs quickly</a:t>
            </a:r>
          </a:p>
          <a:p>
            <a:pPr marL="0" lvl="1" indent="0">
              <a:buNone/>
            </a:pPr>
            <a:r>
              <a:rPr lang="en-US" strike="sngStrike" dirty="0"/>
              <a:t>Runs in memory</a:t>
            </a:r>
          </a:p>
          <a:p>
            <a:pPr marL="0" lvl="1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6934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performance tests –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786310"/>
          </a:xfrm>
        </p:spPr>
        <p:txBody>
          <a:bodyPr/>
          <a:lstStyle/>
          <a:p>
            <a:r>
              <a:rPr lang="en-US" sz="3200" dirty="0"/>
              <a:t>A performance test validates an application’s responsiveness, throughput, reliability, and scalability.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dirty="0"/>
              <a:t>What makes a good performance test?</a:t>
            </a:r>
          </a:p>
          <a:p>
            <a:pPr marL="0" lvl="1" indent="0">
              <a:buNone/>
            </a:pPr>
            <a:r>
              <a:rPr lang="en-US" dirty="0"/>
              <a:t>Automated and repeatable</a:t>
            </a:r>
          </a:p>
          <a:p>
            <a:pPr marL="0" lvl="1" indent="0">
              <a:buNone/>
            </a:pPr>
            <a:r>
              <a:rPr lang="en-US" dirty="0"/>
              <a:t>Simple to implement</a:t>
            </a:r>
          </a:p>
          <a:p>
            <a:pPr marL="0" lvl="1" indent="0">
              <a:buNone/>
            </a:pPr>
            <a:r>
              <a:rPr lang="en-US" strike="sngStrike" dirty="0"/>
              <a:t>Maintainable</a:t>
            </a:r>
          </a:p>
          <a:p>
            <a:pPr marL="0" lvl="1" indent="0">
              <a:buNone/>
            </a:pPr>
            <a:r>
              <a:rPr lang="en-US" dirty="0"/>
              <a:t>Available, anyone should be able to run it</a:t>
            </a:r>
          </a:p>
          <a:p>
            <a:pPr marL="0" lvl="1" indent="0">
              <a:buNone/>
            </a:pPr>
            <a:r>
              <a:rPr lang="en-US" dirty="0"/>
              <a:t>Runs at the push of a button (or automatically)</a:t>
            </a:r>
          </a:p>
          <a:p>
            <a:pPr marL="0" lvl="1" indent="0">
              <a:buNone/>
            </a:pPr>
            <a:r>
              <a:rPr lang="en-US" dirty="0"/>
              <a:t>Runs quickly</a:t>
            </a:r>
          </a:p>
          <a:p>
            <a:pPr marL="0" lvl="1" indent="0">
              <a:buNone/>
            </a:pPr>
            <a:r>
              <a:rPr lang="en-US" strike="sngStrike" dirty="0"/>
              <a:t>Runs in memory</a:t>
            </a:r>
          </a:p>
          <a:p>
            <a:pPr marL="0" lvl="1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64684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tests – 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229509"/>
          </a:xfrm>
        </p:spPr>
        <p:txBody>
          <a:bodyPr/>
          <a:lstStyle/>
          <a:p>
            <a:r>
              <a:rPr lang="en-US" sz="3200" dirty="0"/>
              <a:t>A load test puts demands on a system to determine behavior under varying levels of load, identify bottlenecks, and validate expected performance. </a:t>
            </a:r>
          </a:p>
          <a:p>
            <a:endParaRPr lang="en-US" sz="2400" dirty="0">
              <a:solidFill>
                <a:schemeClr val="tx1"/>
              </a:solidFill>
              <a:latin typeface="+mn-lt"/>
            </a:endParaRPr>
          </a:p>
          <a:p>
            <a:r>
              <a:rPr lang="en-US" dirty="0"/>
              <a:t>What makes a good load test?</a:t>
            </a:r>
          </a:p>
          <a:p>
            <a:pPr marL="0" lvl="1" indent="0">
              <a:buNone/>
            </a:pPr>
            <a:r>
              <a:rPr lang="en-US" strike="sngStrike" dirty="0"/>
              <a:t>Automated and </a:t>
            </a:r>
            <a:r>
              <a:rPr lang="en-US" dirty="0"/>
              <a:t>repeatable</a:t>
            </a:r>
          </a:p>
          <a:p>
            <a:pPr marL="0" lvl="1" indent="0">
              <a:buNone/>
            </a:pPr>
            <a:r>
              <a:rPr lang="en-US" dirty="0"/>
              <a:t>Simple to implement</a:t>
            </a:r>
          </a:p>
          <a:p>
            <a:pPr marL="0" lvl="1" indent="0">
              <a:buNone/>
            </a:pPr>
            <a:r>
              <a:rPr lang="en-US" strike="sngStrike" dirty="0"/>
              <a:t>Maintainable</a:t>
            </a:r>
          </a:p>
          <a:p>
            <a:pPr marL="0" lvl="1" indent="0">
              <a:buNone/>
            </a:pPr>
            <a:r>
              <a:rPr lang="en-US" strike="sngStrike" dirty="0"/>
              <a:t>Available, anyone should be able to run it</a:t>
            </a:r>
          </a:p>
          <a:p>
            <a:pPr marL="0" lvl="1" indent="0">
              <a:buNone/>
            </a:pPr>
            <a:r>
              <a:rPr lang="en-US" strike="sngStrike" dirty="0"/>
              <a:t>Runs at the push of a button (or automatically)</a:t>
            </a:r>
          </a:p>
          <a:p>
            <a:pPr marL="0" lvl="1" indent="0">
              <a:buNone/>
            </a:pPr>
            <a:r>
              <a:rPr lang="en-US" strike="sngStrike" dirty="0"/>
              <a:t>Runs quickly</a:t>
            </a:r>
          </a:p>
          <a:p>
            <a:pPr marL="0" lvl="1" indent="0">
              <a:buNone/>
            </a:pPr>
            <a:r>
              <a:rPr lang="en-US" strike="sngStrike" dirty="0"/>
              <a:t>Runs in memory</a:t>
            </a:r>
          </a:p>
          <a:p>
            <a:pPr marL="0" lvl="1" indent="0">
              <a:buNone/>
            </a:pPr>
            <a:endParaRPr lang="en-US" sz="240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203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Unit testing and Test-Driven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254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vert="horz" wrap="square" lIns="89642" tIns="89642" rIns="89642" bIns="89642" rtlCol="0" anchor="t" anchorCtr="0">
            <a:noAutofit/>
          </a:bodyPr>
          <a:lstStyle>
            <a:lvl1pPr>
              <a:defRPr sz="6000" spc="-80" baseline="0">
                <a:solidFill>
                  <a:srgbClr val="0072C6"/>
                </a:solidFill>
              </a:defRPr>
            </a:lvl1pPr>
          </a:lstStyle>
          <a:p>
            <a:r>
              <a:rPr lang="en-GB" sz="5400" dirty="0"/>
              <a:t>Unit tests – a definition</a:t>
            </a:r>
            <a:endParaRPr lang="en-US" sz="54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 unit test is an automated piece of code that invokes a unit of work in the system and then checks a single assumption about that behavior of that unit of work. </a:t>
            </a:r>
          </a:p>
          <a:p>
            <a:endParaRPr lang="en-US" dirty="0"/>
          </a:p>
          <a:p>
            <a:r>
              <a:rPr lang="en-US" dirty="0"/>
              <a:t>What makes a good unit test?</a:t>
            </a:r>
          </a:p>
          <a:p>
            <a:pPr lvl="1"/>
            <a:r>
              <a:rPr lang="en-US" dirty="0"/>
              <a:t>Automated and repeatable</a:t>
            </a:r>
          </a:p>
          <a:p>
            <a:pPr lvl="1"/>
            <a:r>
              <a:rPr lang="en-US" dirty="0"/>
              <a:t>Simple to implement</a:t>
            </a:r>
          </a:p>
          <a:p>
            <a:pPr lvl="1"/>
            <a:r>
              <a:rPr lang="en-US" dirty="0"/>
              <a:t>Maintainable</a:t>
            </a:r>
          </a:p>
          <a:p>
            <a:pPr lvl="1"/>
            <a:r>
              <a:rPr lang="en-US" dirty="0"/>
              <a:t>Anyone should be able to run it</a:t>
            </a:r>
          </a:p>
          <a:p>
            <a:pPr lvl="1"/>
            <a:r>
              <a:rPr lang="en-US" dirty="0"/>
              <a:t>Runs at the push of a button (or automatically)</a:t>
            </a:r>
          </a:p>
          <a:p>
            <a:pPr lvl="1"/>
            <a:r>
              <a:rPr lang="en-US" dirty="0"/>
              <a:t>Runs quickly</a:t>
            </a:r>
          </a:p>
          <a:p>
            <a:pPr lvl="1"/>
            <a:r>
              <a:rPr lang="en-US" dirty="0"/>
              <a:t>Runs in 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1673" y="6206836"/>
            <a:ext cx="11611135" cy="4893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Source: </a:t>
            </a:r>
            <a:r>
              <a:rPr lang="en-US" sz="1400" i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Art of Unit Testing</a:t>
            </a:r>
            <a:r>
              <a:rPr lang="en-US" sz="1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Roy </a:t>
            </a:r>
            <a:r>
              <a:rPr lang="en-US" sz="14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Osherove</a:t>
            </a:r>
            <a:endParaRPr lang="en-US" sz="14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99405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definition of a unit test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379900"/>
          </a:xfrm>
        </p:spPr>
        <p:txBody>
          <a:bodyPr/>
          <a:lstStyle/>
          <a:p>
            <a:r>
              <a:rPr lang="en-US" dirty="0"/>
              <a:t>From </a:t>
            </a:r>
            <a:r>
              <a:rPr lang="en-US" i="1" dirty="0"/>
              <a:t>The Art of Unit Testing </a:t>
            </a:r>
            <a:r>
              <a:rPr lang="en-US" dirty="0"/>
              <a:t>by Roy </a:t>
            </a:r>
            <a:r>
              <a:rPr lang="en-US" dirty="0" err="1"/>
              <a:t>Osherove</a:t>
            </a:r>
            <a:r>
              <a:rPr lang="en-US" i="1" dirty="0"/>
              <a:t>:</a:t>
            </a:r>
          </a:p>
          <a:p>
            <a:endParaRPr lang="en-US" i="1" dirty="0"/>
          </a:p>
          <a:p>
            <a:r>
              <a:rPr lang="en-US" i="1" dirty="0"/>
              <a:t>	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Unit test 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– An automated piece of code that invokes the method or 	class being tested and then checks some assumptions about the 	logical behavior of that method or class. A unit test is almost always 	written using a unit-testing framework. It can be written easily and 	runs quickly. It’s fully automated, trustworthy, readable, and 	maintainable. 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0030728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Rectangle 2"/>
          <p:cNvSpPr/>
          <p:nvPr/>
        </p:nvSpPr>
        <p:spPr bwMode="auto">
          <a:xfrm>
            <a:off x="448213" y="1434766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448213" y="2196728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448213" y="2958689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3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448213" y="3720650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4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6274974" y="1434613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6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274974" y="2201793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7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1165353" y="1434766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Types of automated tests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1165353" y="2196728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Test-Driven Development in a nutshell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165353" y="2958689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Unit testing and Test-Driven Development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165353" y="3720650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Advanced Unit Testing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6992114" y="1434613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Working with legacy code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992114" y="2201793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TDD Patterns and Practices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448213" y="4482611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5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165353" y="4482611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What qualities make up good tests?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274974" y="2969457"/>
            <a:ext cx="717140" cy="717140"/>
          </a:xfrm>
          <a:prstGeom prst="rect">
            <a:avLst/>
          </a:prstGeom>
          <a:solidFill>
            <a:srgbClr val="0072C6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79285" tIns="143428" rIns="179285" bIns="1434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8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6992114" y="2969457"/>
            <a:ext cx="4840694" cy="7171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68927" tIns="89642" rIns="268927" bIns="8964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91410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961" kern="0" dirty="0">
                <a:solidFill>
                  <a:srgbClr val="505050"/>
                </a:solidFill>
                <a:latin typeface="Segoe UI Light"/>
                <a:ea typeface="Segoe UI" pitchFamily="34" charset="0"/>
                <a:cs typeface="Segoe UI" pitchFamily="34" charset="0"/>
              </a:rPr>
              <a:t>Extending TDD</a:t>
            </a:r>
          </a:p>
        </p:txBody>
      </p:sp>
    </p:spTree>
    <p:extLst>
      <p:ext uri="{BB962C8B-B14F-4D97-AF65-F5344CB8AC3E}">
        <p14:creationId xmlns:p14="http://schemas.microsoft.com/office/powerpoint/2010/main" val="282613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Anatomy of a unit test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4294967295"/>
          </p:nvPr>
        </p:nvSpPr>
        <p:spPr>
          <a:xfrm>
            <a:off x="612456" y="1601152"/>
            <a:ext cx="8683865" cy="4477593"/>
          </a:xfr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TestMethod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()]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 void 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WhenXHappens_GivenY_ResultShouldBeZ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//arrange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Thing 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newThing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new Thing();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//act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newThing.doSomething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//assert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Assert.AreEqual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("Actual",</a:t>
            </a:r>
            <a:r>
              <a:rPr lang="en-US" sz="2399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newThing.toString</a:t>
            </a: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 marL="0" indent="0">
              <a:buNone/>
            </a:pPr>
            <a:r>
              <a:rPr lang="en-US" sz="2399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54228" y="1829633"/>
            <a:ext cx="6092827" cy="0"/>
          </a:xfrm>
          <a:prstGeom prst="straightConnector1">
            <a:avLst/>
          </a:prstGeom>
          <a:ln w="63500">
            <a:solidFill>
              <a:srgbClr val="7F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8952013" y="2286595"/>
            <a:ext cx="49504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2859186" y="3124359"/>
            <a:ext cx="6587869" cy="0"/>
          </a:xfrm>
          <a:prstGeom prst="straightConnector1">
            <a:avLst/>
          </a:prstGeom>
          <a:ln w="63500">
            <a:solidFill>
              <a:srgbClr val="7F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135663" y="4038283"/>
            <a:ext cx="7311392" cy="0"/>
          </a:xfrm>
          <a:prstGeom prst="straightConnector1">
            <a:avLst/>
          </a:prstGeom>
          <a:ln w="63500">
            <a:solidFill>
              <a:srgbClr val="7F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497424" y="4822112"/>
            <a:ext cx="6949630" cy="0"/>
          </a:xfrm>
          <a:prstGeom prst="straightConnector1">
            <a:avLst/>
          </a:prstGeom>
          <a:ln w="63500">
            <a:solidFill>
              <a:srgbClr val="7FBA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9447055" y="1309181"/>
            <a:ext cx="1944584" cy="707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Indicates a test </a:t>
            </a:r>
          </a:p>
          <a:p>
            <a:r>
              <a:rPr lang="en-US" sz="1999" dirty="0"/>
              <a:t>method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447055" y="2102025"/>
            <a:ext cx="2394089" cy="707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Descriptive method</a:t>
            </a:r>
          </a:p>
          <a:p>
            <a:r>
              <a:rPr lang="en-US" sz="1999" dirty="0"/>
              <a:t>name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447054" y="2941012"/>
            <a:ext cx="2679339" cy="707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Set up the variables &amp;</a:t>
            </a:r>
          </a:p>
          <a:p>
            <a:r>
              <a:rPr lang="en-US" sz="1999" dirty="0"/>
              <a:t>objects for the test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9447055" y="3847486"/>
            <a:ext cx="2011939" cy="7075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Perform the test</a:t>
            </a:r>
          </a:p>
          <a:p>
            <a:r>
              <a:rPr lang="en-US" sz="1999" dirty="0"/>
              <a:t>action(s)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9447055" y="4786679"/>
            <a:ext cx="1899915" cy="1015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9" dirty="0"/>
              <a:t>Assert that the</a:t>
            </a:r>
          </a:p>
          <a:p>
            <a:r>
              <a:rPr lang="en-US" sz="1999" dirty="0"/>
              <a:t>expected result</a:t>
            </a:r>
          </a:p>
          <a:p>
            <a:r>
              <a:rPr lang="en-US" sz="1999" dirty="0"/>
              <a:t>occurred.</a:t>
            </a:r>
          </a:p>
        </p:txBody>
      </p:sp>
    </p:spTree>
    <p:extLst>
      <p:ext uri="{BB962C8B-B14F-4D97-AF65-F5344CB8AC3E}">
        <p14:creationId xmlns:p14="http://schemas.microsoft.com/office/powerpoint/2010/main" val="403342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Unit Tests must be...</a:t>
            </a:r>
            <a:endParaRPr lang="en-GB"/>
          </a:p>
        </p:txBody>
      </p:sp>
      <p:sp>
        <p:nvSpPr>
          <p:cNvPr id="289795" name="Rectangle 3"/>
          <p:cNvSpPr>
            <a:spLocks noGrp="1" noChangeArrowheads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GB" sz="2800" dirty="0"/>
              <a:t>Automatic</a:t>
            </a:r>
          </a:p>
          <a:p>
            <a:pPr lvl="1"/>
            <a:r>
              <a:rPr lang="en-GB" sz="2800" dirty="0"/>
              <a:t>they check their own results</a:t>
            </a:r>
          </a:p>
          <a:p>
            <a:pPr lvl="1"/>
            <a:endParaRPr lang="en-GB" sz="2800" dirty="0"/>
          </a:p>
          <a:p>
            <a:r>
              <a:rPr lang="en-GB" sz="2800" dirty="0"/>
              <a:t>Repeatable</a:t>
            </a:r>
          </a:p>
          <a:p>
            <a:pPr lvl="1"/>
            <a:r>
              <a:rPr lang="en-GB" sz="2800" dirty="0"/>
              <a:t>able to be run again and again, by multiple people</a:t>
            </a:r>
          </a:p>
          <a:p>
            <a:pPr lvl="1"/>
            <a:endParaRPr lang="en-GB" sz="2800" dirty="0"/>
          </a:p>
          <a:p>
            <a:r>
              <a:rPr lang="en-GB" sz="2800" dirty="0"/>
              <a:t>Available </a:t>
            </a:r>
          </a:p>
          <a:p>
            <a:pPr lvl="1"/>
            <a:r>
              <a:rPr lang="en-GB" sz="2800" dirty="0"/>
              <a:t>they should accompany the code they test, so anybody who has that code can run them</a:t>
            </a:r>
          </a:p>
          <a:p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950212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sz="2000" dirty="0"/>
              <a:t>Enable refactoring without fear.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sz="2000" dirty="0"/>
              <a:t>Identify coupled code.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sz="2000" dirty="0"/>
              <a:t>Reduce technical debt.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power of unit tests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sz="2000" dirty="0"/>
              <a:t>Document what your code </a:t>
            </a:r>
            <a:r>
              <a:rPr lang="en-US" sz="2000" i="1" dirty="0"/>
              <a:t>really</a:t>
            </a:r>
            <a:r>
              <a:rPr lang="en-US" sz="2000" dirty="0"/>
              <a:t> does.</a:t>
            </a:r>
          </a:p>
        </p:txBody>
      </p:sp>
      <p:sp>
        <p:nvSpPr>
          <p:cNvPr id="14" name="Text Placeholder 12"/>
          <p:cNvSpPr txBox="1">
            <a:spLocks/>
          </p:cNvSpPr>
          <p:nvPr/>
        </p:nvSpPr>
        <p:spPr>
          <a:xfrm>
            <a:off x="8695321" y="2510345"/>
            <a:ext cx="2061777" cy="2062070"/>
          </a:xfrm>
          <a:prstGeom prst="rect">
            <a:avLst/>
          </a:prstGeom>
          <a:solidFill>
            <a:srgbClr val="9B4F96"/>
          </a:solidFill>
        </p:spPr>
        <p:txBody>
          <a:bodyPr vert="horz" wrap="square" lIns="365760" tIns="91440" rIns="365760" bIns="91440" rtlCol="0" anchor="ctr">
            <a:noAutofit/>
          </a:bodyPr>
          <a:lstStyle>
            <a:lvl1pPr marL="0" marR="0" indent="0" algn="ctr" defTabSz="914367" rtl="0" eaLnBrk="1" fontAlgn="auto" latinLnBrk="0" hangingPunct="1">
              <a:lnSpc>
                <a:spcPct val="100000"/>
              </a:lnSpc>
              <a:spcBef>
                <a:spcPts val="588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961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48193" marR="0" indent="-224097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72290" marR="0" indent="-224097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96386" marR="0" indent="-224097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20483" marR="0" indent="-224097" algn="l" defTabSz="914367" rtl="0" eaLnBrk="1" fontAlgn="auto" latinLnBrk="0" hangingPunct="1">
              <a:lnSpc>
                <a:spcPct val="90000"/>
              </a:lnSpc>
              <a:spcBef>
                <a:spcPts val="588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Improve automated builds.</a:t>
            </a:r>
          </a:p>
        </p:txBody>
      </p:sp>
    </p:spTree>
    <p:extLst>
      <p:ext uri="{BB962C8B-B14F-4D97-AF65-F5344CB8AC3E}">
        <p14:creationId xmlns:p14="http://schemas.microsoft.com/office/powerpoint/2010/main" val="171649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397" dirty="0"/>
              <a:t>Use the framework you want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262801"/>
          </a:xfrm>
        </p:spPr>
        <p:txBody>
          <a:bodyPr>
            <a:normAutofit/>
          </a:bodyPr>
          <a:lstStyle/>
          <a:p>
            <a:r>
              <a:rPr lang="en-US" sz="3200" dirty="0"/>
              <a:t>In the box support for</a:t>
            </a:r>
          </a:p>
          <a:p>
            <a:pPr lvl="1"/>
            <a:r>
              <a:rPr lang="en-US" sz="2400" dirty="0"/>
              <a:t>.NET </a:t>
            </a:r>
          </a:p>
          <a:p>
            <a:pPr lvl="1"/>
            <a:r>
              <a:rPr lang="en-US" sz="2400" dirty="0"/>
              <a:t>Native C/C++</a:t>
            </a:r>
          </a:p>
          <a:p>
            <a:pPr lvl="1"/>
            <a:endParaRPr lang="en-US" sz="2400" dirty="0"/>
          </a:p>
          <a:p>
            <a:r>
              <a:rPr lang="en-US" sz="3200" dirty="0"/>
              <a:t>Third party plugins</a:t>
            </a:r>
          </a:p>
          <a:p>
            <a:pPr lvl="1"/>
            <a:r>
              <a:rPr lang="en-US" sz="2400" dirty="0" err="1"/>
              <a:t>NUnit</a:t>
            </a:r>
            <a:endParaRPr lang="en-US" sz="2400" dirty="0"/>
          </a:p>
          <a:p>
            <a:pPr lvl="1"/>
            <a:r>
              <a:rPr lang="en-US" sz="2400" dirty="0"/>
              <a:t>xUnit.net</a:t>
            </a:r>
          </a:p>
          <a:p>
            <a:pPr lvl="1"/>
            <a:r>
              <a:rPr lang="en-US" sz="2400" dirty="0" err="1"/>
              <a:t>MbUnit</a:t>
            </a:r>
            <a:endParaRPr lang="en-US" sz="2400" dirty="0"/>
          </a:p>
          <a:p>
            <a:pPr lvl="1"/>
            <a:r>
              <a:rPr lang="en-US" sz="2400" dirty="0" err="1"/>
              <a:t>QUnit</a:t>
            </a:r>
            <a:r>
              <a:rPr lang="en-US" sz="2400" dirty="0"/>
              <a:t>/Jasmine</a:t>
            </a:r>
          </a:p>
          <a:p>
            <a:pPr lvl="1"/>
            <a:r>
              <a:rPr lang="en-US" sz="2400" dirty="0"/>
              <a:t>SQL Server Unit Testing</a:t>
            </a:r>
          </a:p>
          <a:p>
            <a:pPr lvl="2"/>
            <a:r>
              <a:rPr lang="en-US" sz="2400" dirty="0"/>
              <a:t>Under development</a:t>
            </a:r>
          </a:p>
        </p:txBody>
      </p:sp>
      <p:sp>
        <p:nvSpPr>
          <p:cNvPr id="11" name="AutoShape 7" descr="https://mediabank.partners.extranet.microsoft.com/Assets/Active/R-T/SQL_Server/SQL%20_Server_2012/SQL_Server_2012/Logos/Horizontal/online-rgb/SQL12_h_rgb.png"/>
          <p:cNvSpPr>
            <a:spLocks noChangeAspect="1" noChangeArrowheads="1"/>
          </p:cNvSpPr>
          <p:nvPr/>
        </p:nvSpPr>
        <p:spPr bwMode="auto">
          <a:xfrm>
            <a:off x="68228" y="-134669"/>
            <a:ext cx="12623575" cy="260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en-US" sz="2399"/>
          </a:p>
        </p:txBody>
      </p:sp>
      <p:grpSp>
        <p:nvGrpSpPr>
          <p:cNvPr id="14" name="Group 13"/>
          <p:cNvGrpSpPr/>
          <p:nvPr/>
        </p:nvGrpSpPr>
        <p:grpSpPr>
          <a:xfrm>
            <a:off x="7370981" y="2059178"/>
            <a:ext cx="3844237" cy="3285517"/>
            <a:chOff x="7358916" y="2350295"/>
            <a:chExt cx="3846239" cy="3287228"/>
          </a:xfrm>
          <a:solidFill>
            <a:schemeClr val="bg1"/>
          </a:solidFill>
        </p:grpSpPr>
        <p:pic>
          <p:nvPicPr>
            <p:cNvPr id="4" name="Picture 2" descr="http://nunit.org/img/logo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873120" y="3293159"/>
              <a:ext cx="1332035" cy="711087"/>
            </a:xfrm>
            <a:prstGeom prst="rect">
              <a:avLst/>
            </a:prstGeom>
            <a:grpFill/>
            <a:extLst/>
          </p:spPr>
        </p:pic>
        <p:pic>
          <p:nvPicPr>
            <p:cNvPr id="5" name="Picture 4" descr="http://mbunit.com/front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7358916" y="4224576"/>
              <a:ext cx="1280160" cy="655650"/>
            </a:xfrm>
            <a:prstGeom prst="rect">
              <a:avLst/>
            </a:prstGeom>
            <a:grpFill/>
            <a:extLst/>
          </p:spPr>
        </p:pic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358916" y="3315895"/>
              <a:ext cx="2361804" cy="674801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 descr="http://upload.wikimedia.org/wikipedia/th/thumb/4/42/JQuery_logo.png/220px-JQuery_logo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06320" y="4261791"/>
              <a:ext cx="2367940" cy="581221"/>
            </a:xfrm>
            <a:prstGeom prst="rect">
              <a:avLst/>
            </a:prstGeom>
            <a:grpFill/>
            <a:ln w="38100">
              <a:solidFill>
                <a:schemeClr val="tx1"/>
              </a:solidFill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89812" y="2350295"/>
              <a:ext cx="3815343" cy="806505"/>
            </a:xfrm>
            <a:prstGeom prst="rect">
              <a:avLst/>
            </a:prstGeom>
            <a:grpFill/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8916" y="5053863"/>
              <a:ext cx="1828800" cy="583660"/>
            </a:xfrm>
            <a:prstGeom prst="rect">
              <a:avLst/>
            </a:prstGeom>
            <a:grpFill/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56" t="-27152" r="-2156" b="-27152"/>
            <a:stretch/>
          </p:blipFill>
          <p:spPr>
            <a:xfrm>
              <a:off x="9297483" y="5053863"/>
              <a:ext cx="1907672" cy="583660"/>
            </a:xfrm>
            <a:prstGeom prst="rect">
              <a:avLst/>
            </a:prstGeom>
            <a:grpFill/>
          </p:spPr>
        </p:pic>
      </p:grpSp>
    </p:spTree>
    <p:extLst>
      <p:ext uri="{BB962C8B-B14F-4D97-AF65-F5344CB8AC3E}">
        <p14:creationId xmlns:p14="http://schemas.microsoft.com/office/powerpoint/2010/main" val="358150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Advanced Unit Testing</a:t>
            </a:r>
          </a:p>
        </p:txBody>
      </p:sp>
    </p:spTree>
    <p:extLst>
      <p:ext uri="{BB962C8B-B14F-4D97-AF65-F5344CB8AC3E}">
        <p14:creationId xmlns:p14="http://schemas.microsoft.com/office/powerpoint/2010/main" val="302595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1075863"/>
            <a:ext cx="9933746" cy="1846659"/>
          </a:xfrm>
        </p:spPr>
        <p:txBody>
          <a:bodyPr/>
          <a:lstStyle/>
          <a:p>
            <a:r>
              <a:rPr lang="en-US" sz="6000" dirty="0"/>
              <a:t>Stubs, Mock Objects, and Isolation Frameworks</a:t>
            </a:r>
          </a:p>
        </p:txBody>
      </p:sp>
    </p:spTree>
    <p:extLst>
      <p:ext uri="{BB962C8B-B14F-4D97-AF65-F5344CB8AC3E}">
        <p14:creationId xmlns:p14="http://schemas.microsoft.com/office/powerpoint/2010/main" val="254099583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533788"/>
          </a:xfrm>
        </p:spPr>
        <p:txBody>
          <a:bodyPr/>
          <a:lstStyle/>
          <a:p>
            <a:r>
              <a:rPr lang="en-US" dirty="0"/>
              <a:t>External dependencies – Object in system that code under test interacts with and over which you have no control (e.g. file systems, threads, memory, libraries)</a:t>
            </a:r>
          </a:p>
          <a:p>
            <a:endParaRPr lang="en-US" dirty="0"/>
          </a:p>
          <a:p>
            <a:r>
              <a:rPr lang="en-US" dirty="0"/>
              <a:t>Stub – Controllable replacement for existing dependencies. Test code without dealing with dependency directly</a:t>
            </a:r>
          </a:p>
          <a:p>
            <a:endParaRPr lang="en-US" dirty="0"/>
          </a:p>
          <a:p>
            <a:r>
              <a:rPr lang="en-US" dirty="0"/>
              <a:t>Example: Training astronauts into space</a:t>
            </a:r>
          </a:p>
        </p:txBody>
      </p:sp>
    </p:spTree>
    <p:extLst>
      <p:ext uri="{BB962C8B-B14F-4D97-AF65-F5344CB8AC3E}">
        <p14:creationId xmlns:p14="http://schemas.microsoft.com/office/powerpoint/2010/main" val="1190677852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Mock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2800" dirty="0"/>
              <a:t>Isolate your test to a unit’s scope</a:t>
            </a:r>
          </a:p>
          <a:p>
            <a:endParaRPr lang="en-US" sz="2800" dirty="0"/>
          </a:p>
          <a:p>
            <a:r>
              <a:rPr lang="en-US" sz="2800" dirty="0"/>
              <a:t>Control the behavior of other code being called</a:t>
            </a:r>
          </a:p>
          <a:p>
            <a:endParaRPr lang="en-US" sz="2800" dirty="0"/>
          </a:p>
          <a:p>
            <a:r>
              <a:rPr lang="en-US" sz="2800" dirty="0"/>
              <a:t>Keep from calling externals you don’t want to hit (or must not hit) during test execution</a:t>
            </a:r>
          </a:p>
          <a:p>
            <a:endParaRPr lang="en-US" sz="2800" dirty="0"/>
          </a:p>
          <a:p>
            <a:r>
              <a:rPr lang="en-US" sz="2800" b="1" dirty="0"/>
              <a:t>Stubs != Mocks</a:t>
            </a:r>
          </a:p>
        </p:txBody>
      </p:sp>
    </p:spTree>
    <p:extLst>
      <p:ext uri="{BB962C8B-B14F-4D97-AF65-F5344CB8AC3E}">
        <p14:creationId xmlns:p14="http://schemas.microsoft.com/office/powerpoint/2010/main" val="202545164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 vs. Mock Objects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524957"/>
          </a:xfrm>
        </p:spPr>
        <p:txBody>
          <a:bodyPr/>
          <a:lstStyle/>
          <a:p>
            <a:r>
              <a:rPr lang="en-US" dirty="0"/>
              <a:t>From Martin Fowler’s article, “Mocks aren’t stubs:”</a:t>
            </a:r>
          </a:p>
          <a:p>
            <a:endParaRPr lang="en-US" dirty="0"/>
          </a:p>
          <a:p>
            <a:r>
              <a:rPr lang="en-US" dirty="0"/>
              <a:t>Stubs – Provide canned answers to calls made during the tests, usually not responding at all to anything outside what’s programmed in for the test. </a:t>
            </a:r>
          </a:p>
          <a:p>
            <a:endParaRPr lang="en-US" dirty="0"/>
          </a:p>
          <a:p>
            <a:r>
              <a:rPr lang="en-US" dirty="0"/>
              <a:t>Mocks – Objects pre-programmed with expectations which form a specification of the calls they are expected to receive. </a:t>
            </a:r>
          </a:p>
          <a:p>
            <a:endParaRPr lang="en-US" dirty="0"/>
          </a:p>
          <a:p>
            <a:r>
              <a:rPr lang="en-US" dirty="0"/>
              <a:t>Stubs -&gt; state verification</a:t>
            </a:r>
          </a:p>
          <a:p>
            <a:r>
              <a:rPr lang="en-US" dirty="0"/>
              <a:t>Mocks -&gt; behavior verification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570" y="6094841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http://www.martinfowler.com/articles/mocksArentStubs.html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578147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 vs. Mock Objects (cont.)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69" y="1909662"/>
            <a:ext cx="4625283" cy="2505021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64835"/>
          </a:xfrm>
        </p:spPr>
        <p:txBody>
          <a:bodyPr/>
          <a:lstStyle/>
          <a:p>
            <a:r>
              <a:rPr lang="en-US" dirty="0"/>
              <a:t>Stubs								Mocks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68" y="4414683"/>
            <a:ext cx="4442785" cy="18976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691" y="1909662"/>
            <a:ext cx="4420235" cy="337266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8568" y="64094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5"/>
              </a:rPr>
              <a:t>http://www.martinfowler.com/articles/mocksArentStubs.html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67042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255172"/>
            <a:ext cx="11474238" cy="33899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Target audience: </a:t>
            </a:r>
          </a:p>
          <a:p>
            <a:pPr marL="0" indent="0">
              <a:buNone/>
            </a:pPr>
            <a:r>
              <a:rPr lang="en-US" sz="3600" dirty="0"/>
              <a:t>	Developers, Testers</a:t>
            </a:r>
          </a:p>
          <a:p>
            <a:pPr marL="0" indent="0">
              <a:buNone/>
            </a:pPr>
            <a:r>
              <a:rPr lang="en-US" sz="3600" dirty="0"/>
              <a:t>Objective</a:t>
            </a:r>
          </a:p>
          <a:p>
            <a:pPr marL="0" indent="0">
              <a:buNone/>
            </a:pPr>
            <a:r>
              <a:rPr lang="en-US" sz="3600" dirty="0"/>
              <a:t>	Foundational knowledge of Test-Driven 	Development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expectations</a:t>
            </a:r>
          </a:p>
        </p:txBody>
      </p:sp>
    </p:spTree>
    <p:extLst>
      <p:ext uri="{BB962C8B-B14F-4D97-AF65-F5344CB8AC3E}">
        <p14:creationId xmlns:p14="http://schemas.microsoft.com/office/powerpoint/2010/main" val="200533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mocks basics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7"/>
            <a:ext cx="11474238" cy="5307763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dirty="0"/>
              <a:t>Dynamic mocks intercept behavior via delegates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Specify the mock behavior you want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Create mocks on the fly, without the overhead of building out full mock classes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Mock the same type of object different ways for different test cases</a:t>
            </a:r>
            <a:br>
              <a:rPr lang="en-US" sz="2400" dirty="0"/>
            </a:br>
            <a:endParaRPr lang="en-US" sz="24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2800" dirty="0"/>
              <a:t>To be </a:t>
            </a:r>
            <a:r>
              <a:rPr lang="en-US" sz="2800" dirty="0" err="1"/>
              <a:t>mockable</a:t>
            </a:r>
            <a:r>
              <a:rPr lang="en-US" sz="2800" dirty="0"/>
              <a:t>, stuff must be virtual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“To mock a type, it must either be an interface (this is also called being </a:t>
            </a:r>
            <a:r>
              <a:rPr lang="en-US" sz="2400" i="1" dirty="0"/>
              <a:t>pure virtual</a:t>
            </a:r>
            <a:r>
              <a:rPr lang="en-US" sz="2400" dirty="0"/>
              <a:t>) or have virtual members (abstract members are also virtual).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r>
              <a:rPr lang="en-US" sz="2400" dirty="0"/>
              <a:t>By this definition, you can mock everything which is </a:t>
            </a:r>
            <a:r>
              <a:rPr lang="en-US" sz="2400" i="1" dirty="0"/>
              <a:t>virtual</a:t>
            </a:r>
            <a:r>
              <a:rPr lang="en-US" sz="2400" dirty="0"/>
              <a:t>.”</a:t>
            </a:r>
          </a:p>
          <a:p>
            <a:pPr lvl="1" fontAlgn="base">
              <a:lnSpc>
                <a:spcPct val="120000"/>
              </a:lnSpc>
              <a:spcBef>
                <a:spcPts val="0"/>
              </a:spcBef>
            </a:pPr>
            <a:br>
              <a:rPr lang="en-US" sz="1600" dirty="0">
                <a:hlinkClick r:id="rId2"/>
              </a:rPr>
            </a:br>
            <a:r>
              <a:rPr lang="en-US" sz="1600" dirty="0">
                <a:hlinkClick r:id="rId2"/>
              </a:rPr>
              <a:t>http://stackoverflow.com/questions/1972831/to-mock-an-object-does-it-have-to-be-either-implementing-an-interface-or-marked/1973482#1973482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6445511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mocking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Loose</a:t>
            </a:r>
          </a:p>
          <a:p>
            <a:pPr lvl="1"/>
            <a:r>
              <a:rPr lang="en-US" dirty="0"/>
              <a:t>Delegates the calls you specify – behavior for unspecified calls depends</a:t>
            </a:r>
          </a:p>
          <a:p>
            <a:pPr lvl="1"/>
            <a:r>
              <a:rPr lang="en-US" dirty="0"/>
              <a:t>Preferred for flexibility – if you rewrite unrelated behaviors, your mock still works</a:t>
            </a:r>
          </a:p>
          <a:p>
            <a:r>
              <a:rPr lang="en-US" dirty="0"/>
              <a:t>Strict</a:t>
            </a:r>
          </a:p>
          <a:p>
            <a:pPr lvl="1"/>
            <a:r>
              <a:rPr lang="en-US" dirty="0"/>
              <a:t>Fails the test if anything is called on your mock that you didn’t specify a delegate for</a:t>
            </a:r>
          </a:p>
          <a:p>
            <a:pPr lvl="1"/>
            <a:r>
              <a:rPr lang="en-US" dirty="0"/>
              <a:t>Less flexible, but an awesome way to add new tests to unfamiliar code</a:t>
            </a:r>
          </a:p>
        </p:txBody>
      </p:sp>
    </p:spTree>
    <p:extLst>
      <p:ext uri="{BB962C8B-B14F-4D97-AF65-F5344CB8AC3E}">
        <p14:creationId xmlns:p14="http://schemas.microsoft.com/office/powerpoint/2010/main" val="1969341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Partial mocks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Partial</a:t>
            </a:r>
          </a:p>
          <a:p>
            <a:pPr lvl="1"/>
            <a:r>
              <a:rPr lang="en-US" dirty="0"/>
              <a:t>Allows some behaviors to be mocked and others passed through to the base type</a:t>
            </a:r>
          </a:p>
          <a:p>
            <a:pPr lvl="1"/>
            <a:r>
              <a:rPr lang="en-US" dirty="0"/>
              <a:t>Not all frameworks support it</a:t>
            </a:r>
          </a:p>
          <a:p>
            <a:pPr lvl="1"/>
            <a:r>
              <a:rPr lang="en-US" dirty="0"/>
              <a:t>Can’t be done on an interface – must mock the class where the behaviors are</a:t>
            </a:r>
          </a:p>
        </p:txBody>
      </p:sp>
    </p:spTree>
    <p:extLst>
      <p:ext uri="{BB962C8B-B14F-4D97-AF65-F5344CB8AC3E}">
        <p14:creationId xmlns:p14="http://schemas.microsoft.com/office/powerpoint/2010/main" val="205910177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Frameworks - Rhino Mocks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Open source .NET dynamic mocking framework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222" y="2024587"/>
            <a:ext cx="7088173" cy="400709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6980" y="6364321"/>
            <a:ext cx="1074665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https://www.hibernatingrhinos.com/Oss/rhino-mocks/learn/Usage/assert-that-a-method-is-called-with-a-value-in-expected-state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7257689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Frameworks - </a:t>
            </a:r>
            <a:r>
              <a:rPr lang="en-US" dirty="0" err="1"/>
              <a:t>Moq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Another .NET mocking framework for .NET</a:t>
            </a:r>
          </a:p>
          <a:p>
            <a:endParaRPr lang="en-US" dirty="0"/>
          </a:p>
          <a:p>
            <a:r>
              <a:rPr lang="en-US" dirty="0"/>
              <a:t>Provides </a:t>
            </a:r>
            <a:r>
              <a:rPr lang="en-US" dirty="0" err="1"/>
              <a:t>Linq</a:t>
            </a:r>
            <a:r>
              <a:rPr lang="en-US" dirty="0"/>
              <a:t> to Mocks</a:t>
            </a:r>
          </a:p>
          <a:p>
            <a:endParaRPr lang="en-US" dirty="0"/>
          </a:p>
          <a:p>
            <a:r>
              <a:rPr lang="en-US" dirty="0"/>
              <a:t>Doesn’t differentiate mocks from stubs</a:t>
            </a:r>
          </a:p>
        </p:txBody>
      </p:sp>
    </p:spTree>
    <p:extLst>
      <p:ext uri="{BB962C8B-B14F-4D97-AF65-F5344CB8AC3E}">
        <p14:creationId xmlns:p14="http://schemas.microsoft.com/office/powerpoint/2010/main" val="260684530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Stubs and Mocks with </a:t>
            </a:r>
            <a:r>
              <a:rPr lang="en-US" dirty="0" err="1"/>
              <a:t>Moq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234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 vs. Mocks vs. Fakes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970318"/>
          </a:xfrm>
        </p:spPr>
        <p:txBody>
          <a:bodyPr/>
          <a:lstStyle/>
          <a:p>
            <a:r>
              <a:rPr lang="en-US" sz="2400" dirty="0"/>
              <a:t>From Martin Fowler’s article, “Mocks aren’t stubs:”</a:t>
            </a:r>
          </a:p>
          <a:p>
            <a:endParaRPr lang="en-US" sz="2400" dirty="0"/>
          </a:p>
          <a:p>
            <a:r>
              <a:rPr lang="en-US" sz="2400" dirty="0"/>
              <a:t>Stubs – Provide canned answers to calls made during the tests, usually not responding at all to anything outside what’s programmed in for the test. </a:t>
            </a:r>
          </a:p>
          <a:p>
            <a:endParaRPr lang="en-US" sz="2400" dirty="0"/>
          </a:p>
          <a:p>
            <a:r>
              <a:rPr lang="en-US" sz="2400" dirty="0"/>
              <a:t>Mocks – Objects pre-programmed with expectations which form a specification of the calls they are expected to receive. </a:t>
            </a:r>
          </a:p>
          <a:p>
            <a:endParaRPr lang="en-US" sz="2400" dirty="0"/>
          </a:p>
          <a:p>
            <a:r>
              <a:rPr lang="en-US" sz="2400" dirty="0"/>
              <a:t>Fakes – Objects that actually have working implementations but usually take some shortcut which makes them not suitable for production (e.g. in-memory database)</a:t>
            </a:r>
          </a:p>
        </p:txBody>
      </p:sp>
      <p:sp>
        <p:nvSpPr>
          <p:cNvPr id="4" name="Rectangle 3"/>
          <p:cNvSpPr/>
          <p:nvPr/>
        </p:nvSpPr>
        <p:spPr>
          <a:xfrm>
            <a:off x="358568" y="640947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http://www.martinfowler.com/articles/mocksArentStubs.html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1486163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773452"/>
          </a:xfrm>
        </p:spPr>
        <p:txBody>
          <a:bodyPr/>
          <a:lstStyle/>
          <a:p>
            <a:r>
              <a:rPr lang="en-US" dirty="0"/>
              <a:t>Modifies the compiled code of application at runtime</a:t>
            </a:r>
          </a:p>
          <a:p>
            <a:endParaRPr lang="en-US" dirty="0"/>
          </a:p>
          <a:p>
            <a:r>
              <a:rPr lang="en-US" dirty="0"/>
              <a:t>Instead of making specified method call, runs shim code that test provides</a:t>
            </a:r>
          </a:p>
          <a:p>
            <a:endParaRPr lang="en-US" dirty="0"/>
          </a:p>
          <a:p>
            <a:r>
              <a:rPr lang="en-US" dirty="0"/>
              <a:t>Can be used to replace calls to assemblies that you can’t modify (e.g. .NET assemblies)</a:t>
            </a:r>
          </a:p>
        </p:txBody>
      </p:sp>
    </p:spTree>
    <p:extLst>
      <p:ext uri="{BB962C8B-B14F-4D97-AF65-F5344CB8AC3E}">
        <p14:creationId xmlns:p14="http://schemas.microsoft.com/office/powerpoint/2010/main" val="390246534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Stubs vs. Shims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524957"/>
          </a:xfrm>
        </p:spPr>
        <p:txBody>
          <a:bodyPr/>
          <a:lstStyle/>
          <a:p>
            <a:r>
              <a:rPr lang="en-US" dirty="0"/>
              <a:t>Stubs faster than shims</a:t>
            </a:r>
          </a:p>
          <a:p>
            <a:endParaRPr lang="en-US" dirty="0"/>
          </a:p>
          <a:p>
            <a:r>
              <a:rPr lang="en-US" dirty="0"/>
              <a:t>Stubs can implement interfaces only (not static methods, non-virtual methods, sealed virtual methods, etc.) </a:t>
            </a:r>
          </a:p>
          <a:p>
            <a:endParaRPr lang="en-US" dirty="0"/>
          </a:p>
          <a:p>
            <a:r>
              <a:rPr lang="en-US" dirty="0"/>
              <a:t>Stubs can only replace visible methods, shims can replace calls to private methods if all types on method signatures are visible</a:t>
            </a:r>
          </a:p>
          <a:p>
            <a:endParaRPr lang="en-US" dirty="0"/>
          </a:p>
          <a:p>
            <a:r>
              <a:rPr lang="en-US" dirty="0"/>
              <a:t>Stubs -&gt; Isolate from dependencies within codebase</a:t>
            </a:r>
          </a:p>
          <a:p>
            <a:r>
              <a:rPr lang="en-US" dirty="0"/>
              <a:t>Shims -&gt; Isolate from 3</a:t>
            </a:r>
            <a:r>
              <a:rPr lang="en-US" baseline="30000" dirty="0"/>
              <a:t>rd</a:t>
            </a:r>
            <a:r>
              <a:rPr lang="en-US" dirty="0"/>
              <a:t> party components that don’t have a testable API</a:t>
            </a:r>
          </a:p>
        </p:txBody>
      </p:sp>
    </p:spTree>
    <p:extLst>
      <p:ext uri="{BB962C8B-B14F-4D97-AF65-F5344CB8AC3E}">
        <p14:creationId xmlns:p14="http://schemas.microsoft.com/office/powerpoint/2010/main" val="63228197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570" y="448276"/>
            <a:ext cx="11474238" cy="896552"/>
          </a:xfrm>
        </p:spPr>
        <p:txBody>
          <a:bodyPr/>
          <a:lstStyle/>
          <a:p>
            <a:r>
              <a:rPr lang="en-US" sz="4000" dirty="0"/>
              <a:t>Isolation Frameworks - Microsoft Fakes (was Moles)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pPr lvl="1"/>
            <a:r>
              <a:rPr lang="en-US" dirty="0"/>
              <a:t>Visual Studio Enterprise 2015 needed</a:t>
            </a:r>
          </a:p>
          <a:p>
            <a:r>
              <a:rPr lang="en-US" dirty="0"/>
              <a:t>Shims are a sledgehammer for legacy code</a:t>
            </a:r>
          </a:p>
          <a:p>
            <a:pPr lvl="1"/>
            <a:r>
              <a:rPr lang="en-US" i="1" dirty="0"/>
              <a:t>“[Peter Provost] reiterated (with attribution to Martin Fowler) that untested code should not be refactored and that shims are meant to allow you to write </a:t>
            </a:r>
            <a:r>
              <a:rPr lang="en-US" i="1" dirty="0">
                <a:solidFill>
                  <a:schemeClr val="accent4"/>
                </a:solidFill>
              </a:rPr>
              <a:t>temporary tests </a:t>
            </a:r>
            <a:r>
              <a:rPr lang="en-US" i="1" dirty="0"/>
              <a:t>that allow you to </a:t>
            </a:r>
            <a:r>
              <a:rPr lang="en-US" i="1" dirty="0">
                <a:solidFill>
                  <a:schemeClr val="accent4"/>
                </a:solidFill>
              </a:rPr>
              <a:t>immediately refactor </a:t>
            </a:r>
            <a:r>
              <a:rPr lang="en-US" i="1" dirty="0"/>
              <a:t>the method while it is under test.  Once refactored, and the tests are passing, you should </a:t>
            </a:r>
            <a:r>
              <a:rPr lang="en-US" i="1" dirty="0">
                <a:solidFill>
                  <a:schemeClr val="accent4"/>
                </a:solidFill>
              </a:rPr>
              <a:t>immediately rewrite </a:t>
            </a:r>
            <a:r>
              <a:rPr lang="en-US" i="1" dirty="0"/>
              <a:t>the unit tests using something other than shims.”</a:t>
            </a:r>
          </a:p>
          <a:p>
            <a:r>
              <a:rPr lang="en-US" dirty="0"/>
              <a:t>Do not use Shims to test your own new code!</a:t>
            </a:r>
          </a:p>
        </p:txBody>
      </p:sp>
    </p:spTree>
    <p:extLst>
      <p:ext uri="{BB962C8B-B14F-4D97-AF65-F5344CB8AC3E}">
        <p14:creationId xmlns:p14="http://schemas.microsoft.com/office/powerpoint/2010/main" val="522671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MVA community!</a:t>
            </a:r>
          </a:p>
        </p:txBody>
      </p:sp>
    </p:spTree>
    <p:extLst>
      <p:ext uri="{BB962C8B-B14F-4D97-AF65-F5344CB8AC3E}">
        <p14:creationId xmlns:p14="http://schemas.microsoft.com/office/powerpoint/2010/main" val="3275825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Isolation Frameworks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Shims and Stubs with Microsoft Fakes</a:t>
            </a:r>
          </a:p>
        </p:txBody>
      </p:sp>
    </p:spTree>
    <p:extLst>
      <p:ext uri="{BB962C8B-B14F-4D97-AF65-F5344CB8AC3E}">
        <p14:creationId xmlns:p14="http://schemas.microsoft.com/office/powerpoint/2010/main" val="895175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qualities make up good tests?</a:t>
            </a:r>
          </a:p>
        </p:txBody>
      </p:sp>
    </p:spTree>
    <p:extLst>
      <p:ext uri="{BB962C8B-B14F-4D97-AF65-F5344CB8AC3E}">
        <p14:creationId xmlns:p14="http://schemas.microsoft.com/office/powerpoint/2010/main" val="21472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Bad tests, bad designs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Design smells: </a:t>
            </a:r>
          </a:p>
          <a:p>
            <a:r>
              <a:rPr lang="en-US" dirty="0"/>
              <a:t>	Long setup code</a:t>
            </a:r>
          </a:p>
          <a:p>
            <a:r>
              <a:rPr lang="en-US" dirty="0"/>
              <a:t>	Setup duplication</a:t>
            </a:r>
          </a:p>
          <a:p>
            <a:r>
              <a:rPr lang="en-US" dirty="0"/>
              <a:t>	Long running tests</a:t>
            </a:r>
          </a:p>
          <a:p>
            <a:r>
              <a:rPr lang="en-US" dirty="0"/>
              <a:t>	Fragile tests</a:t>
            </a:r>
          </a:p>
        </p:txBody>
      </p:sp>
    </p:spTree>
    <p:extLst>
      <p:ext uri="{BB962C8B-B14F-4D97-AF65-F5344CB8AC3E}">
        <p14:creationId xmlns:p14="http://schemas.microsoft.com/office/powerpoint/2010/main" val="352247737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up a good unit test?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850396"/>
          </a:xfrm>
        </p:spPr>
        <p:txBody>
          <a:bodyPr/>
          <a:lstStyle/>
          <a:p>
            <a:r>
              <a:rPr lang="en-US" dirty="0"/>
              <a:t>Automated and repeatable</a:t>
            </a:r>
          </a:p>
          <a:p>
            <a:r>
              <a:rPr lang="en-US" dirty="0"/>
              <a:t>Simple to implement</a:t>
            </a:r>
          </a:p>
          <a:p>
            <a:r>
              <a:rPr lang="en-US" dirty="0"/>
              <a:t>Maintainable</a:t>
            </a:r>
          </a:p>
          <a:p>
            <a:r>
              <a:rPr lang="en-US" dirty="0"/>
              <a:t>Anyone should be able to run it</a:t>
            </a:r>
          </a:p>
          <a:p>
            <a:r>
              <a:rPr lang="en-US" dirty="0"/>
              <a:t>Runs at the push of a button (or automatically)</a:t>
            </a:r>
          </a:p>
          <a:p>
            <a:r>
              <a:rPr lang="en-US" dirty="0"/>
              <a:t>Runs quickly</a:t>
            </a:r>
          </a:p>
        </p:txBody>
      </p:sp>
    </p:spTree>
    <p:extLst>
      <p:ext uri="{BB962C8B-B14F-4D97-AF65-F5344CB8AC3E}">
        <p14:creationId xmlns:p14="http://schemas.microsoft.com/office/powerpoint/2010/main" val="32098669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test?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Conditionals</a:t>
            </a:r>
          </a:p>
          <a:p>
            <a:r>
              <a:rPr lang="en-US" dirty="0"/>
              <a:t>Loops</a:t>
            </a:r>
          </a:p>
          <a:p>
            <a:r>
              <a:rPr lang="en-US" dirty="0"/>
              <a:t>Operations</a:t>
            </a:r>
          </a:p>
          <a:p>
            <a:r>
              <a:rPr lang="en-US" dirty="0"/>
              <a:t>Polymorphism</a:t>
            </a:r>
          </a:p>
          <a:p>
            <a:r>
              <a:rPr lang="en-US" dirty="0"/>
              <a:t>Code that you write (generally)</a:t>
            </a:r>
          </a:p>
        </p:txBody>
      </p:sp>
    </p:spTree>
    <p:extLst>
      <p:ext uri="{BB962C8B-B14F-4D97-AF65-F5344CB8AC3E}">
        <p14:creationId xmlns:p14="http://schemas.microsoft.com/office/powerpoint/2010/main" val="281042619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How does TDD relate to Extreme Programming?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850396"/>
          </a:xfrm>
        </p:spPr>
        <p:txBody>
          <a:bodyPr/>
          <a:lstStyle/>
          <a:p>
            <a:r>
              <a:rPr lang="en-US" dirty="0"/>
              <a:t>Pairing</a:t>
            </a:r>
          </a:p>
          <a:p>
            <a:r>
              <a:rPr lang="en-US" dirty="0"/>
              <a:t>Work fresh</a:t>
            </a:r>
          </a:p>
          <a:p>
            <a:r>
              <a:rPr lang="en-US" dirty="0"/>
              <a:t>Continuous integration</a:t>
            </a:r>
          </a:p>
          <a:p>
            <a:r>
              <a:rPr lang="en-US" dirty="0"/>
              <a:t>Simple design</a:t>
            </a:r>
          </a:p>
          <a:p>
            <a:r>
              <a:rPr lang="en-US" dirty="0"/>
              <a:t>Refactoring</a:t>
            </a:r>
          </a:p>
          <a:p>
            <a:r>
              <a:rPr lang="en-US" dirty="0"/>
              <a:t>Continuous delivery</a:t>
            </a:r>
          </a:p>
        </p:txBody>
      </p:sp>
    </p:spTree>
    <p:extLst>
      <p:ext uri="{BB962C8B-B14F-4D97-AF65-F5344CB8AC3E}">
        <p14:creationId xmlns:p14="http://schemas.microsoft.com/office/powerpoint/2010/main" val="457566350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When should you delete tests?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610732"/>
          </a:xfrm>
        </p:spPr>
        <p:txBody>
          <a:bodyPr/>
          <a:lstStyle/>
          <a:p>
            <a:r>
              <a:rPr lang="en-US" dirty="0"/>
              <a:t>If two tests are redundant, decide with this criteria: </a:t>
            </a:r>
          </a:p>
          <a:p>
            <a:r>
              <a:rPr lang="en-US" dirty="0"/>
              <a:t>	Never delete a test if it reduces your confidence in the behavior of the 	system.</a:t>
            </a:r>
          </a:p>
          <a:p>
            <a:endParaRPr lang="en-US" dirty="0"/>
          </a:p>
          <a:p>
            <a:r>
              <a:rPr lang="en-US" dirty="0"/>
              <a:t>	If you have two tests that execute the same path through code but speak 	to different scenarios, leave them alone. </a:t>
            </a:r>
          </a:p>
          <a:p>
            <a:endParaRPr lang="en-US" dirty="0"/>
          </a:p>
          <a:p>
            <a:r>
              <a:rPr lang="en-US" dirty="0"/>
              <a:t>If still redundant, delete the least useful of the two. </a:t>
            </a:r>
          </a:p>
        </p:txBody>
      </p:sp>
    </p:spTree>
    <p:extLst>
      <p:ext uri="{BB962C8B-B14F-4D97-AF65-F5344CB8AC3E}">
        <p14:creationId xmlns:p14="http://schemas.microsoft.com/office/powerpoint/2010/main" val="3135030633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Working with legacy code</a:t>
            </a:r>
          </a:p>
        </p:txBody>
      </p:sp>
    </p:spTree>
    <p:extLst>
      <p:ext uri="{BB962C8B-B14F-4D97-AF65-F5344CB8AC3E}">
        <p14:creationId xmlns:p14="http://schemas.microsoft.com/office/powerpoint/2010/main" val="336701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There’s no easy solution </a:t>
            </a:r>
            <a:br>
              <a:rPr lang="en-US" dirty="0"/>
            </a:br>
            <a:r>
              <a:rPr lang="en-US" dirty="0"/>
              <a:t>to test legacy code. </a:t>
            </a:r>
          </a:p>
        </p:txBody>
      </p:sp>
    </p:spTree>
    <p:extLst>
      <p:ext uri="{BB962C8B-B14F-4D97-AF65-F5344CB8AC3E}">
        <p14:creationId xmlns:p14="http://schemas.microsoft.com/office/powerpoint/2010/main" val="42281717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Factors that affect testing legacy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3307509"/>
          </a:xfrm>
        </p:spPr>
        <p:txBody>
          <a:bodyPr/>
          <a:lstStyle/>
          <a:p>
            <a:r>
              <a:rPr lang="en-US" dirty="0"/>
              <a:t>Coupling (the higher the coupling, the harder to test)</a:t>
            </a:r>
          </a:p>
          <a:p>
            <a:endParaRPr lang="en-US" dirty="0"/>
          </a:p>
          <a:p>
            <a:r>
              <a:rPr lang="en-US" dirty="0"/>
              <a:t>Type of application that is being used</a:t>
            </a:r>
          </a:p>
          <a:p>
            <a:endParaRPr lang="en-US" dirty="0"/>
          </a:p>
          <a:p>
            <a:r>
              <a:rPr lang="en-US" dirty="0"/>
              <a:t>Cost of refactoring</a:t>
            </a:r>
          </a:p>
          <a:p>
            <a:endParaRPr lang="en-US" dirty="0"/>
          </a:p>
          <a:p>
            <a:r>
              <a:rPr lang="en-US" dirty="0"/>
              <a:t>Unwillingness to change</a:t>
            </a:r>
          </a:p>
        </p:txBody>
      </p:sp>
    </p:spTree>
    <p:extLst>
      <p:ext uri="{BB962C8B-B14F-4D97-AF65-F5344CB8AC3E}">
        <p14:creationId xmlns:p14="http://schemas.microsoft.com/office/powerpoint/2010/main" val="3476876702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Test-Driven Development in a nutshell</a:t>
            </a:r>
          </a:p>
        </p:txBody>
      </p:sp>
    </p:spTree>
    <p:extLst>
      <p:ext uri="{BB962C8B-B14F-4D97-AF65-F5344CB8AC3E}">
        <p14:creationId xmlns:p14="http://schemas.microsoft.com/office/powerpoint/2010/main" val="402408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Metrics</a:t>
            </a:r>
          </a:p>
        </p:txBody>
      </p:sp>
    </p:spTree>
    <p:extLst>
      <p:ext uri="{BB962C8B-B14F-4D97-AF65-F5344CB8AC3E}">
        <p14:creationId xmlns:p14="http://schemas.microsoft.com/office/powerpoint/2010/main" val="3599797527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Metric: class coupling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336202" y="1899623"/>
            <a:ext cx="1751688" cy="837764"/>
          </a:xfrm>
          <a:prstGeom prst="roundRect">
            <a:avLst/>
          </a:prstGeom>
          <a:solidFill>
            <a:srgbClr val="009E4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Business Logic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832827" y="3124358"/>
            <a:ext cx="1751688" cy="837764"/>
          </a:xfrm>
          <a:prstGeom prst="roundRect">
            <a:avLst/>
          </a:prstGeom>
          <a:solidFill>
            <a:srgbClr val="009E4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GUI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584515" y="4952206"/>
            <a:ext cx="1835958" cy="837764"/>
          </a:xfrm>
          <a:prstGeom prst="roundRect">
            <a:avLst/>
          </a:prstGeom>
          <a:solidFill>
            <a:srgbClr val="009E4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Customer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087890" y="4952206"/>
            <a:ext cx="1835958" cy="837764"/>
          </a:xfrm>
          <a:prstGeom prst="roundRect">
            <a:avLst/>
          </a:prstGeom>
          <a:solidFill>
            <a:srgbClr val="009E4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Account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839578" y="3124358"/>
            <a:ext cx="1835958" cy="837764"/>
          </a:xfrm>
          <a:prstGeom prst="roundRect">
            <a:avLst/>
          </a:prstGeom>
          <a:solidFill>
            <a:srgbClr val="009E49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Transaction</a:t>
            </a:r>
          </a:p>
        </p:txBody>
      </p:sp>
      <p:cxnSp>
        <p:nvCxnSpPr>
          <p:cNvPr id="10" name="Straight Arrow Connector 9"/>
          <p:cNvCxnSpPr>
            <a:stCxn id="7" idx="0"/>
            <a:endCxn id="4" idx="2"/>
          </p:cNvCxnSpPr>
          <p:nvPr/>
        </p:nvCxnSpPr>
        <p:spPr>
          <a:xfrm flipH="1" flipV="1">
            <a:off x="5212047" y="2737388"/>
            <a:ext cx="1793823" cy="221481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0"/>
            <a:endCxn id="8" idx="2"/>
          </p:cNvCxnSpPr>
          <p:nvPr/>
        </p:nvCxnSpPr>
        <p:spPr>
          <a:xfrm flipV="1">
            <a:off x="7005869" y="3962122"/>
            <a:ext cx="1751688" cy="990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0"/>
            <a:endCxn id="4" idx="3"/>
          </p:cNvCxnSpPr>
          <p:nvPr/>
        </p:nvCxnSpPr>
        <p:spPr>
          <a:xfrm flipH="1" flipV="1">
            <a:off x="6087890" y="2318506"/>
            <a:ext cx="2669667" cy="805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1"/>
            <a:endCxn id="5" idx="0"/>
          </p:cNvCxnSpPr>
          <p:nvPr/>
        </p:nvCxnSpPr>
        <p:spPr>
          <a:xfrm flipH="1">
            <a:off x="1708671" y="2318507"/>
            <a:ext cx="2627531" cy="8058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5" idx="2"/>
            <a:endCxn id="6" idx="0"/>
          </p:cNvCxnSpPr>
          <p:nvPr/>
        </p:nvCxnSpPr>
        <p:spPr>
          <a:xfrm>
            <a:off x="1708671" y="3962122"/>
            <a:ext cx="1793823" cy="990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3"/>
            <a:endCxn id="7" idx="1"/>
          </p:cNvCxnSpPr>
          <p:nvPr/>
        </p:nvCxnSpPr>
        <p:spPr>
          <a:xfrm>
            <a:off x="4420472" y="5371088"/>
            <a:ext cx="166741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/>
          <p:cNvCxnSpPr>
            <a:stCxn id="6" idx="2"/>
            <a:endCxn id="7" idx="2"/>
          </p:cNvCxnSpPr>
          <p:nvPr/>
        </p:nvCxnSpPr>
        <p:spPr>
          <a:xfrm rot="16200000" flipH="1">
            <a:off x="5254182" y="4038283"/>
            <a:ext cx="12693" cy="3503375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673121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class inheritance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4293451" y="1598907"/>
            <a:ext cx="1899248" cy="840585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Component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4367231" y="2618561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Control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668785" y="3635970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bg1"/>
                </a:solidFill>
              </a:rPr>
              <a:t>ListControl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118919" y="3635970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>
                <a:solidFill>
                  <a:schemeClr val="bg1"/>
                </a:solidFill>
              </a:rPr>
              <a:t>Label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777250" y="4681586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bg1"/>
                </a:solidFill>
              </a:rPr>
              <a:t>ComboBox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658869" y="4681586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bg1"/>
                </a:solidFill>
              </a:rPr>
              <a:t>ListBox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6118919" y="4681586"/>
            <a:ext cx="1751688" cy="837764"/>
          </a:xfrm>
          <a:prstGeom prst="roundRect">
            <a:avLst/>
          </a:prstGeom>
          <a:solidFill>
            <a:srgbClr val="9B4F96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99" dirty="0" err="1">
                <a:solidFill>
                  <a:schemeClr val="bg1"/>
                </a:solidFill>
              </a:rPr>
              <a:t>LinkLabel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1" name="Down Arrow 10"/>
          <p:cNvSpPr/>
          <p:nvPr/>
        </p:nvSpPr>
        <p:spPr>
          <a:xfrm>
            <a:off x="4984096" y="2222686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3" name="Down Arrow 12"/>
          <p:cNvSpPr/>
          <p:nvPr/>
        </p:nvSpPr>
        <p:spPr>
          <a:xfrm rot="2047689">
            <a:off x="4108252" y="3263189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4" name="Down Arrow 13"/>
          <p:cNvSpPr/>
          <p:nvPr/>
        </p:nvSpPr>
        <p:spPr>
          <a:xfrm rot="19297125">
            <a:off x="5824337" y="3227401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5" name="Down Arrow 14"/>
          <p:cNvSpPr/>
          <p:nvPr/>
        </p:nvSpPr>
        <p:spPr>
          <a:xfrm rot="1581780">
            <a:off x="2550667" y="4273019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6" name="Down Arrow 15"/>
          <p:cNvSpPr/>
          <p:nvPr/>
        </p:nvSpPr>
        <p:spPr>
          <a:xfrm rot="19696643">
            <a:off x="4135202" y="4258271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7" name="Down Arrow 16"/>
          <p:cNvSpPr/>
          <p:nvPr/>
        </p:nvSpPr>
        <p:spPr>
          <a:xfrm>
            <a:off x="6735783" y="4328304"/>
            <a:ext cx="517961" cy="609283"/>
          </a:xfrm>
          <a:prstGeom prst="downArrow">
            <a:avLst/>
          </a:prstGeom>
          <a:solidFill>
            <a:srgbClr val="68217A"/>
          </a:solidFill>
          <a:ln>
            <a:solidFill>
              <a:srgbClr val="6821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</p:spTree>
    <p:extLst>
      <p:ext uri="{BB962C8B-B14F-4D97-AF65-F5344CB8AC3E}">
        <p14:creationId xmlns:p14="http://schemas.microsoft.com/office/powerpoint/2010/main" val="3852160393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lines of code</a:t>
            </a:r>
          </a:p>
        </p:txBody>
      </p:sp>
      <p:sp>
        <p:nvSpPr>
          <p:cNvPr id="7" name="Rectangle 6"/>
          <p:cNvSpPr/>
          <p:nvPr/>
        </p:nvSpPr>
        <p:spPr bwMode="blackGray">
          <a:xfrm>
            <a:off x="2115207" y="1255173"/>
            <a:ext cx="7215240" cy="5161978"/>
          </a:xfrm>
          <a:prstGeom prst="rect">
            <a:avLst/>
          </a:prstGeom>
          <a:gradFill rotWithShape="1">
            <a:gsLst>
              <a:gs pos="0">
                <a:srgbClr val="0F6BB6">
                  <a:tint val="50000"/>
                  <a:satMod val="300000"/>
                </a:srgbClr>
              </a:gs>
              <a:gs pos="35000">
                <a:srgbClr val="0F6BB6">
                  <a:tint val="37000"/>
                  <a:satMod val="300000"/>
                </a:srgbClr>
              </a:gs>
              <a:gs pos="100000">
                <a:srgbClr val="0F6BB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0F6BB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lIns="119053" tIns="59527" rIns="119053" bIns="59527" anchor="ctr"/>
          <a:lstStyle/>
          <a:p>
            <a:pPr marL="0" marR="0" lvl="0" indent="0" algn="ctr" defTabSz="992049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199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85182"/>
              </p:ext>
            </p:extLst>
          </p:nvPr>
        </p:nvGraphicFramePr>
        <p:xfrm>
          <a:off x="2307193" y="1346563"/>
          <a:ext cx="7885568" cy="4983480"/>
        </p:xfrm>
        <a:graphic>
          <a:graphicData uri="http://schemas.openxmlformats.org/drawingml/2006/table">
            <a:tbl>
              <a:tblPr/>
              <a:tblGrid>
                <a:gridCol w="4692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63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980887"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5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1</a:t>
                      </a: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2</a:t>
                      </a: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3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4</a:t>
                      </a: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5</a:t>
                      </a: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6</a:t>
                      </a: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300" b="1" dirty="0">
                        <a:solidFill>
                          <a:srgbClr val="000000"/>
                        </a:solidFill>
                        <a:latin typeface="Courier New"/>
                        <a:ea typeface="Calibri"/>
                        <a:cs typeface="Times New Roman"/>
                      </a:endParaRPr>
                    </a:p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7-9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5399" marR="7539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1pPr>
                      <a:lvl2pPr marL="457183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2pPr>
                      <a:lvl3pPr marL="914367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3pPr>
                      <a:lvl4pPr marL="1371550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4pPr>
                      <a:lvl5pPr marL="182873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5pPr>
                      <a:lvl6pPr marL="2285918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6pPr>
                      <a:lvl7pPr marL="2743101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7pPr>
                      <a:lvl8pPr marL="3200284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8pPr>
                      <a:lvl9pPr marL="3657469" algn="l" defTabSz="914367" rtl="0" eaLnBrk="1" latinLnBrk="0" hangingPunct="1">
                        <a:defRPr sz="1765" kern="1200">
                          <a:solidFill>
                            <a:schemeClr val="tx1"/>
                          </a:solidFill>
                          <a:latin typeface="Segoe UI"/>
                        </a:defRPr>
                      </a:lvl9pPr>
                    </a:lstStyle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static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class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Program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solidFill>
                            <a:srgbClr val="000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{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	#region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Application Entry Point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///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&lt;summary&gt;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///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The main entry point for the application.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///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&lt;/summary&gt;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[</a:t>
                      </a:r>
                      <a:r>
                        <a:rPr lang="en-US" sz="1300" b="1" dirty="0" err="1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STAThread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]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static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void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Main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string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[] 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args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{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 err="1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Application</a:t>
                      </a:r>
                      <a:r>
                        <a:rPr lang="en-US" sz="1300" b="1" dirty="0" err="1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EnableVisualStyles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();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 err="1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Application</a:t>
                      </a:r>
                      <a:r>
                        <a:rPr lang="en-US" sz="1300" b="1" dirty="0" err="1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.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SetCompatibleTextRenderingDefault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false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);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Workflow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args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);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}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	#</a:t>
                      </a:r>
                      <a:r>
                        <a:rPr lang="en-US" sz="1300" b="1" dirty="0" err="1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endregion</a:t>
                      </a:r>
                      <a:b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</a:b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	#region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Static Methods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///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&lt;summary&gt;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Primary workflow for the application.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&lt;/summary&gt;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///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</a:t>
                      </a:r>
                      <a:r>
                        <a:rPr lang="en-US" sz="1300" b="1" dirty="0" err="1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param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name="</a:t>
                      </a:r>
                      <a:r>
                        <a:rPr lang="en-US" sz="1300" b="1" dirty="0" err="1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args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"&gt;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 Command line arguments. 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&lt;/</a:t>
                      </a:r>
                      <a:r>
                        <a:rPr lang="en-US" sz="1300" b="1" dirty="0" err="1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param</a:t>
                      </a:r>
                      <a:r>
                        <a:rPr lang="en-US" sz="1300" b="1" dirty="0">
                          <a:solidFill>
                            <a:srgbClr val="808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private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static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void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Workflow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string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[] 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cmdargs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{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 Collect the list of command line arguments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List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string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&gt;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args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=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new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2B91A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List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&lt;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string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&gt;(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cmdargs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);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b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</a:b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>
                          <a:solidFill>
                            <a:srgbClr val="00800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// Show usage syntax if the user so asks</a:t>
                      </a:r>
                      <a:endParaRPr lang="en-US" sz="1300" b="1" dirty="0">
                        <a:latin typeface="Calibri"/>
                        <a:ea typeface="Calibri"/>
                        <a:cs typeface="Times New Roman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" algn="l"/>
                          <a:tab pos="502920" algn="l"/>
                          <a:tab pos="731520" algn="l"/>
                          <a:tab pos="969645" algn="l"/>
                        </a:tabLst>
                      </a:pP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		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if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UseArg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args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,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>
                          <a:solidFill>
                            <a:srgbClr val="A31515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"/?"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)) {</a:t>
                      </a:r>
                      <a:r>
                        <a:rPr lang="en-US" sz="1300" b="1" dirty="0">
                          <a:latin typeface="Courier New"/>
                          <a:ea typeface="Calibri"/>
                          <a:cs typeface="Times New Roman"/>
                        </a:rPr>
                        <a:t> </a:t>
                      </a:r>
                      <a:r>
                        <a:rPr lang="en-US" sz="1300" b="1" dirty="0" err="1">
                          <a:solidFill>
                            <a:srgbClr val="800080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ShowAbout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(); </a:t>
                      </a:r>
                      <a:r>
                        <a:rPr lang="en-US" sz="1300" b="1" dirty="0">
                          <a:solidFill>
                            <a:srgbClr val="0000FF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return</a:t>
                      </a:r>
                      <a:r>
                        <a:rPr lang="en-US" sz="1300" b="1" dirty="0">
                          <a:solidFill>
                            <a:schemeClr val="bg1"/>
                          </a:solidFill>
                          <a:latin typeface="Courier New"/>
                          <a:ea typeface="Calibri"/>
                          <a:cs typeface="Times New Roman"/>
                        </a:rPr>
                        <a:t>; }</a:t>
                      </a:r>
                      <a:endParaRPr lang="en-US" sz="1300" b="1" dirty="0">
                        <a:solidFill>
                          <a:schemeClr val="bg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75399" marR="7539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6484244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</a:t>
            </a:r>
            <a:r>
              <a:rPr lang="en-US" dirty="0" err="1"/>
              <a:t>cyclomatic</a:t>
            </a:r>
            <a:r>
              <a:rPr lang="en-US" dirty="0"/>
              <a:t> complexity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717762" y="1255173"/>
            <a:ext cx="11474238" cy="474278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392" tIns="45696" rIns="91392" bIns="45696" numCol="1" rtlCol="0" anchor="ctr" anchorCtr="0" compatLnSpc="1">
            <a:prstTxWarp prst="textNoShape">
              <a:avLst/>
            </a:prstTxWarp>
            <a:spAutoFit/>
          </a:bodyPr>
          <a:lstStyle/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ParseCommandLine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string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{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args.Length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== 0)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{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ShowHelp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}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lang="en-US" sz="1399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 0;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args.Length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switch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])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{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"/?"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ShowHelp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            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false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"/input"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(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args.Length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&gt;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&amp;&amp; </a:t>
            </a:r>
            <a:r>
              <a:rPr lang="en-US" sz="1399" dirty="0" err="1">
                <a:solidFill>
                  <a:srgbClr val="2B91A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File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.Exists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+ 1]))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   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InputFile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= 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args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399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++];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A315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"/c"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Collapse =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break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    }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   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sz="1399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 defTabSz="913943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399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          }</a:t>
            </a:r>
            <a:endParaRPr lang="en-US" sz="3598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784522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Metric: maintainability 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437206"/>
          </a:xfrm>
        </p:spPr>
        <p:txBody>
          <a:bodyPr/>
          <a:lstStyle/>
          <a:p>
            <a:r>
              <a:rPr lang="en-US" dirty="0"/>
              <a:t>overall indication of complexity by aggregation of several factors</a:t>
            </a:r>
          </a:p>
          <a:p>
            <a:r>
              <a:rPr lang="en-US" sz="1999" dirty="0">
                <a:solidFill>
                  <a:srgbClr val="505050"/>
                </a:solidFill>
                <a:latin typeface="Segoe UI"/>
              </a:rPr>
              <a:t>lines of code</a:t>
            </a:r>
          </a:p>
          <a:p>
            <a:r>
              <a:rPr lang="en-US" sz="1999" dirty="0" err="1">
                <a:solidFill>
                  <a:srgbClr val="505050"/>
                </a:solidFill>
                <a:latin typeface="Segoe UI"/>
              </a:rPr>
              <a:t>cyclomatic</a:t>
            </a:r>
            <a:r>
              <a:rPr lang="en-US" sz="1999" dirty="0">
                <a:solidFill>
                  <a:srgbClr val="505050"/>
                </a:solidFill>
                <a:latin typeface="Segoe UI"/>
              </a:rPr>
              <a:t> complexity</a:t>
            </a:r>
          </a:p>
          <a:p>
            <a:r>
              <a:rPr lang="en-US" sz="1999" dirty="0">
                <a:solidFill>
                  <a:srgbClr val="505050"/>
                </a:solidFill>
                <a:latin typeface="Segoe UI"/>
              </a:rPr>
              <a:t>computational complexity</a:t>
            </a:r>
          </a:p>
          <a:p>
            <a:endParaRPr lang="en-US" sz="1999" dirty="0">
              <a:solidFill>
                <a:srgbClr val="505050"/>
              </a:solidFill>
              <a:latin typeface="Segoe UI"/>
            </a:endParaRPr>
          </a:p>
          <a:p>
            <a:r>
              <a:rPr lang="en-US" dirty="0"/>
              <a:t>used on the windows base code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50057" y="3871689"/>
                <a:ext cx="10972800" cy="6395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Maintainability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Index</m:t>
                      </m:r>
                      <m:r>
                        <a:rPr lang="en-US" sz="1799" i="1">
                          <a:latin typeface="Cambria Math" panose="02040503050406030204" pitchFamily="18" charset="0"/>
                        </a:rPr>
                        <m:t>=171−5.2∗</m:t>
                      </m:r>
                      <m:sSub>
                        <m:sSubPr>
                          <m:ctrlPr>
                            <a:rPr lang="en-US" sz="17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799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1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Halstead</m:t>
                          </m:r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Volume</m:t>
                          </m:r>
                        </m:e>
                      </m:d>
                      <m:r>
                        <a:rPr lang="en-US" sz="1799" i="1">
                          <a:latin typeface="Cambria Math" panose="02040503050406030204" pitchFamily="18" charset="0"/>
                        </a:rPr>
                        <m:t>−0.23∗</m:t>
                      </m:r>
                      <m:d>
                        <m:dPr>
                          <m:ctrlPr>
                            <a:rPr lang="en-US" sz="1799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Cyclomatic</m:t>
                          </m:r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1799">
                              <a:latin typeface="Cambria Math" panose="02040503050406030204" pitchFamily="18" charset="0"/>
                            </a:rPr>
                            <m:t>Complexity</m:t>
                          </m:r>
                        </m:e>
                      </m:d>
                      <m:r>
                        <a:rPr lang="en-US" sz="1799" i="1">
                          <a:latin typeface="Cambria Math" panose="02040503050406030204" pitchFamily="18" charset="0"/>
                        </a:rPr>
                        <m:t>−16.2∗</m:t>
                      </m:r>
                      <m:sSub>
                        <m:sSubPr>
                          <m:ctrlPr>
                            <a:rPr lang="en-US" sz="1799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799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sz="1799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799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Lines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of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sz="1799">
                          <a:latin typeface="Cambria Math" panose="02040503050406030204" pitchFamily="18" charset="0"/>
                        </a:rPr>
                        <m:t>Code</m:t>
                      </m:r>
                      <m:r>
                        <a:rPr lang="en-US" sz="1799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799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057" y="3871689"/>
                <a:ext cx="10972800" cy="639522"/>
              </a:xfrm>
              <a:prstGeom prst="rect">
                <a:avLst/>
              </a:prstGeom>
              <a:blipFill>
                <a:blip r:embed="rId3"/>
                <a:stretch>
                  <a:fillRect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9178924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Sprout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859227"/>
          </a:xfrm>
        </p:spPr>
        <p:txBody>
          <a:bodyPr/>
          <a:lstStyle/>
          <a:p>
            <a:r>
              <a:rPr lang="en-US" dirty="0"/>
              <a:t>When adding a feature to system that can be new code, write code in a new method</a:t>
            </a:r>
          </a:p>
          <a:p>
            <a:endParaRPr lang="en-US" dirty="0"/>
          </a:p>
          <a:p>
            <a:r>
              <a:rPr lang="en-US" dirty="0"/>
              <a:t>Call method from places where new functionality needs to be</a:t>
            </a:r>
          </a:p>
        </p:txBody>
      </p:sp>
    </p:spTree>
    <p:extLst>
      <p:ext uri="{BB962C8B-B14F-4D97-AF65-F5344CB8AC3E}">
        <p14:creationId xmlns:p14="http://schemas.microsoft.com/office/powerpoint/2010/main" val="3309422518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Sprout class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1859227"/>
          </a:xfrm>
        </p:spPr>
        <p:txBody>
          <a:bodyPr/>
          <a:lstStyle/>
          <a:p>
            <a:r>
              <a:rPr lang="en-US" dirty="0"/>
              <a:t>When adding a feature to system that can be new code, write code in a new method</a:t>
            </a:r>
          </a:p>
          <a:p>
            <a:endParaRPr lang="en-US" dirty="0"/>
          </a:p>
          <a:p>
            <a:r>
              <a:rPr lang="en-US" dirty="0"/>
              <a:t>Call method from places where new functionality needs to be</a:t>
            </a:r>
          </a:p>
        </p:txBody>
      </p:sp>
    </p:spTree>
    <p:extLst>
      <p:ext uri="{BB962C8B-B14F-4D97-AF65-F5344CB8AC3E}">
        <p14:creationId xmlns:p14="http://schemas.microsoft.com/office/powerpoint/2010/main" val="1231165946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Wrap method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166247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</a:t>
            </a:r>
            <a:r>
              <a:rPr lang="en-US" dirty="0" err="1"/>
              <a:t>IntelliTests</a:t>
            </a:r>
            <a:r>
              <a:rPr lang="en-US" dirty="0"/>
              <a:t> in Visual Studio 2015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0562" r="1056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8569" y="2062070"/>
            <a:ext cx="5378549" cy="2664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Explores .NET code to generate test data and suite of unit tests automatically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Run </a:t>
            </a:r>
            <a:r>
              <a:rPr lang="en-US" dirty="0" err="1"/>
              <a:t>IntelliTest</a:t>
            </a:r>
            <a:r>
              <a:rPr lang="en-US" dirty="0"/>
              <a:t> to see which tests are failing to fix the code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Rerun </a:t>
            </a:r>
            <a:r>
              <a:rPr lang="en-US" dirty="0" err="1"/>
              <a:t>IntelliTest</a:t>
            </a:r>
            <a:r>
              <a:rPr lang="en-US" dirty="0"/>
              <a:t> to keep generated tests in sync with code changes</a:t>
            </a:r>
          </a:p>
        </p:txBody>
      </p:sp>
    </p:spTree>
    <p:extLst>
      <p:ext uri="{BB962C8B-B14F-4D97-AF65-F5344CB8AC3E}">
        <p14:creationId xmlns:p14="http://schemas.microsoft.com/office/powerpoint/2010/main" val="130198887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 anchor="ctr"/>
          <a:lstStyle/>
          <a:p>
            <a:r>
              <a:rPr lang="en-US" dirty="0"/>
              <a:t>“Test Driven-Development: </a:t>
            </a:r>
            <a:br>
              <a:rPr lang="en-US" dirty="0"/>
            </a:br>
            <a:r>
              <a:rPr lang="en-US" dirty="0"/>
              <a:t>Clean code that works.” </a:t>
            </a:r>
            <a:br>
              <a:rPr lang="en-US" dirty="0"/>
            </a:br>
            <a:r>
              <a:rPr lang="en-US" dirty="0"/>
              <a:t>– Ron Jeffries</a:t>
            </a:r>
          </a:p>
        </p:txBody>
      </p:sp>
    </p:spTree>
    <p:extLst>
      <p:ext uri="{BB962C8B-B14F-4D97-AF65-F5344CB8AC3E}">
        <p14:creationId xmlns:p14="http://schemas.microsoft.com/office/powerpoint/2010/main" val="226445229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resources for testing legacy code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64835"/>
          </a:xfrm>
        </p:spPr>
        <p:txBody>
          <a:bodyPr/>
          <a:lstStyle/>
          <a:p>
            <a:r>
              <a:rPr lang="en-US" i="1" dirty="0"/>
              <a:t>Working effectively with legacy code</a:t>
            </a:r>
            <a:r>
              <a:rPr lang="en-US" dirty="0"/>
              <a:t> by Michael Feathers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623" y="2212630"/>
            <a:ext cx="2451226" cy="33021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70" y="5861154"/>
            <a:ext cx="10209496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http://ecx.images-amazon.com/images/I/51H6SHy6g2L._SX258_BO1,204,203,200_.jpg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2889376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Refactoring, in 464 pages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64835"/>
          </a:xfrm>
        </p:spPr>
        <p:txBody>
          <a:bodyPr/>
          <a:lstStyle/>
          <a:p>
            <a:r>
              <a:rPr lang="en-US" i="1" dirty="0"/>
              <a:t>Refactoring: Improving the Design of Existing Code</a:t>
            </a:r>
            <a:r>
              <a:rPr lang="en-US" dirty="0"/>
              <a:t> by Martin Fowler</a:t>
            </a:r>
            <a:endParaRPr lang="en-US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0131" y="2349680"/>
            <a:ext cx="2482978" cy="311801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8570" y="5831174"/>
            <a:ext cx="9085233" cy="461665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http://ecx.images-amazon.com/images/I/512-aYxS4ML._SX258_BO1,204,203,200_.jpg</a:t>
            </a: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86267633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238" y="1644658"/>
            <a:ext cx="8609719" cy="1075862"/>
          </a:xfrm>
        </p:spPr>
        <p:txBody>
          <a:bodyPr/>
          <a:lstStyle/>
          <a:p>
            <a:pPr defTabSz="914102" fontAlgn="base">
              <a:spcAft>
                <a:spcPct val="0"/>
              </a:spcAft>
            </a:pPr>
            <a:r>
              <a:rPr lang="en-US" sz="5600" kern="0" dirty="0">
                <a:solidFill>
                  <a:srgbClr val="248BDD"/>
                </a:solidFill>
                <a:ea typeface="Segoe UI" pitchFamily="34" charset="0"/>
              </a:rPr>
              <a:t>TDD Patterns and Practices</a:t>
            </a:r>
          </a:p>
        </p:txBody>
      </p:sp>
    </p:spTree>
    <p:extLst>
      <p:ext uri="{BB962C8B-B14F-4D97-AF65-F5344CB8AC3E}">
        <p14:creationId xmlns:p14="http://schemas.microsoft.com/office/powerpoint/2010/main" val="117775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Red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rgbClr val="107C10"/>
                </a:solidFill>
              </a:rPr>
              <a:t>Green</a:t>
            </a:r>
            <a:r>
              <a:rPr lang="en-US" dirty="0">
                <a:solidFill>
                  <a:schemeClr val="tx1"/>
                </a:solidFill>
              </a:rPr>
              <a:t>/</a:t>
            </a:r>
            <a:r>
              <a:rPr lang="en-US" dirty="0">
                <a:solidFill>
                  <a:schemeClr val="accent3"/>
                </a:solidFill>
              </a:rPr>
              <a:t>Refactor</a:t>
            </a: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2" name="Diagram 1"/>
          <p:cNvGraphicFramePr/>
          <p:nvPr>
            <p:extLst/>
          </p:nvPr>
        </p:nvGraphicFramePr>
        <p:xfrm>
          <a:off x="1297899" y="1601152"/>
          <a:ext cx="9520042" cy="44934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705283" y="1524992"/>
            <a:ext cx="2539373" cy="3690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Write a failing unit test.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228489" y="4038282"/>
            <a:ext cx="2647295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Code just enough to</a:t>
            </a:r>
          </a:p>
          <a:p>
            <a:r>
              <a:rPr lang="en-US" sz="1799" dirty="0"/>
              <a:t>  make the unit test pass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36" y="4038282"/>
            <a:ext cx="2649923" cy="6457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799" dirty="0"/>
              <a:t>Refactor your draft code</a:t>
            </a:r>
          </a:p>
          <a:p>
            <a:r>
              <a:rPr lang="en-US" sz="1799" dirty="0"/>
              <a:t>into a final version</a:t>
            </a:r>
          </a:p>
        </p:txBody>
      </p:sp>
    </p:spTree>
    <p:extLst>
      <p:ext uri="{BB962C8B-B14F-4D97-AF65-F5344CB8AC3E}">
        <p14:creationId xmlns:p14="http://schemas.microsoft.com/office/powerpoint/2010/main" val="3923008264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407506"/>
          </a:xfrm>
        </p:spPr>
        <p:txBody>
          <a:bodyPr/>
          <a:lstStyle/>
          <a:p>
            <a:r>
              <a:rPr lang="en-US" dirty="0"/>
              <a:t>Starter Tests – start with the simplest possible test to keep it simple</a:t>
            </a:r>
          </a:p>
          <a:p>
            <a:endParaRPr lang="en-US" dirty="0"/>
          </a:p>
          <a:p>
            <a:r>
              <a:rPr lang="en-US" dirty="0"/>
              <a:t>Regression Tests – every time you have a bug, start with a test to prove the bug</a:t>
            </a:r>
          </a:p>
          <a:p>
            <a:endParaRPr lang="en-US" dirty="0"/>
          </a:p>
          <a:p>
            <a:r>
              <a:rPr lang="en-US" dirty="0"/>
              <a:t>Smaller Tests – when it takes too long to ‘get to green’, create a smaller test first</a:t>
            </a:r>
          </a:p>
          <a:p>
            <a:pPr lvl="1"/>
            <a:r>
              <a:rPr lang="en-US" dirty="0"/>
              <a:t>Test showing only the breaking change, then go back to big one</a:t>
            </a:r>
          </a:p>
          <a:p>
            <a:endParaRPr lang="en-US" dirty="0"/>
          </a:p>
          <a:p>
            <a:r>
              <a:rPr lang="en-US" dirty="0"/>
              <a:t>Mock Objects – fake version of objects which rely on expensive, complicated or external resources</a:t>
            </a:r>
          </a:p>
          <a:p>
            <a:endParaRPr lang="en-US" dirty="0"/>
          </a:p>
          <a:p>
            <a:r>
              <a:rPr lang="en-US" dirty="0"/>
              <a:t>Broken Test / Clean Check In</a:t>
            </a:r>
          </a:p>
          <a:p>
            <a:pPr lvl="1"/>
            <a:r>
              <a:rPr lang="en-US" dirty="0"/>
              <a:t>When working alone, leave with a broken test; when in a team, leave with all tests passing</a:t>
            </a:r>
          </a:p>
        </p:txBody>
      </p:sp>
    </p:spTree>
    <p:extLst>
      <p:ext uri="{BB962C8B-B14F-4D97-AF65-F5344CB8AC3E}">
        <p14:creationId xmlns:p14="http://schemas.microsoft.com/office/powerpoint/2010/main" val="2904243563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Green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5135958"/>
          </a:xfrm>
        </p:spPr>
        <p:txBody>
          <a:bodyPr/>
          <a:lstStyle/>
          <a:p>
            <a:r>
              <a:rPr lang="en-US" dirty="0"/>
              <a:t>Triangulate – abstract only when you have two or more examples</a:t>
            </a:r>
          </a:p>
          <a:p>
            <a:endParaRPr lang="en-US" dirty="0"/>
          </a:p>
          <a:p>
            <a:r>
              <a:rPr lang="en-US" dirty="0"/>
              <a:t>Fake it – implement functionality with a constant to get started</a:t>
            </a:r>
          </a:p>
          <a:p>
            <a:endParaRPr lang="en-US" dirty="0"/>
          </a:p>
          <a:p>
            <a:r>
              <a:rPr lang="en-US" dirty="0"/>
              <a:t>Obvious implementation – if the implementation is obvious, just do it (quickly)</a:t>
            </a:r>
          </a:p>
          <a:p>
            <a:endParaRPr lang="en-US" dirty="0"/>
          </a:p>
          <a:p>
            <a:r>
              <a:rPr lang="en-US" dirty="0"/>
              <a:t>One to Many – when working with collections, start with a single element</a:t>
            </a:r>
          </a:p>
          <a:p>
            <a:endParaRPr lang="en-US" dirty="0"/>
          </a:p>
          <a:p>
            <a:r>
              <a:rPr lang="en-US" dirty="0"/>
              <a:t>Fixture – refactor repeated code into a setup method that is called for each test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82765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 Patterns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69" y="1344828"/>
            <a:ext cx="11608143" cy="5298886"/>
          </a:xfrm>
        </p:spPr>
        <p:txBody>
          <a:bodyPr/>
          <a:lstStyle/>
          <a:p>
            <a:r>
              <a:rPr lang="en-US" dirty="0"/>
              <a:t>Design patterns – know your Gang of Four design patterns</a:t>
            </a:r>
          </a:p>
          <a:p>
            <a:pPr lvl="1"/>
            <a:r>
              <a:rPr lang="en-US" dirty="0"/>
              <a:t>Command, Value, Null object, Pluggable Object, Factory Method, Imposter, Composite, Singleton,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SOLID – in object oriented programming keep the SOLID acronym in mind</a:t>
            </a:r>
          </a:p>
          <a:p>
            <a:pPr lvl="1"/>
            <a:r>
              <a:rPr lang="en-US" dirty="0"/>
              <a:t>Single responsibility, Open-closed, </a:t>
            </a:r>
            <a:r>
              <a:rPr lang="en-US" dirty="0" err="1"/>
              <a:t>Liskov</a:t>
            </a:r>
            <a:r>
              <a:rPr lang="en-US" dirty="0"/>
              <a:t> substitution, Interface segregation and Dependency inversion</a:t>
            </a:r>
          </a:p>
          <a:p>
            <a:endParaRPr lang="en-US" dirty="0"/>
          </a:p>
          <a:p>
            <a:r>
              <a:rPr lang="en-US" dirty="0"/>
              <a:t>Isolate Change – keep your change to a small subset of your code, if possible</a:t>
            </a:r>
          </a:p>
          <a:p>
            <a:endParaRPr lang="en-US" dirty="0"/>
          </a:p>
          <a:p>
            <a:r>
              <a:rPr lang="en-US" dirty="0"/>
              <a:t>Extract method – if a method is getting to complicated, extract a small subset</a:t>
            </a:r>
          </a:p>
          <a:p>
            <a:endParaRPr lang="en-US" dirty="0"/>
          </a:p>
          <a:p>
            <a:r>
              <a:rPr lang="en-US" dirty="0"/>
              <a:t>Extract interface – to mock or use dependency injection in compiled, object oriented languages extract an interface</a:t>
            </a:r>
          </a:p>
        </p:txBody>
      </p:sp>
    </p:spTree>
    <p:extLst>
      <p:ext uri="{BB962C8B-B14F-4D97-AF65-F5344CB8AC3E}">
        <p14:creationId xmlns:p14="http://schemas.microsoft.com/office/powerpoint/2010/main" val="1391449460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102" fontAlgn="base">
              <a:spcAft>
                <a:spcPct val="0"/>
              </a:spcAft>
            </a:pPr>
            <a:r>
              <a:rPr lang="en-US" sz="6000" kern="0" dirty="0">
                <a:solidFill>
                  <a:srgbClr val="248BDD"/>
                </a:solidFill>
                <a:ea typeface="Segoe UI" pitchFamily="34" charset="0"/>
              </a:rPr>
              <a:t>Extending TDD</a:t>
            </a:r>
          </a:p>
        </p:txBody>
      </p:sp>
    </p:spTree>
    <p:extLst>
      <p:ext uri="{BB962C8B-B14F-4D97-AF65-F5344CB8AC3E}">
        <p14:creationId xmlns:p14="http://schemas.microsoft.com/office/powerpoint/2010/main" val="455776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Paths to grow from TDD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Code Coverage – Calculating how much of your code is covered by your tests</a:t>
            </a:r>
          </a:p>
          <a:p>
            <a:r>
              <a:rPr lang="en-US" dirty="0"/>
              <a:t>ATDD – Acceptance Test Driven Development</a:t>
            </a:r>
          </a:p>
          <a:p>
            <a:r>
              <a:rPr lang="en-US" dirty="0"/>
              <a:t>BDD – Behavior Driven Development</a:t>
            </a:r>
          </a:p>
          <a:p>
            <a:r>
              <a:rPr lang="en-US" dirty="0"/>
              <a:t>Dependency Infection / Inversion of Command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246813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914102" fontAlgn="base">
              <a:spcAft>
                <a:spcPct val="0"/>
              </a:spcAft>
            </a:pPr>
            <a:r>
              <a:rPr lang="en-US" sz="4800" kern="0" dirty="0">
                <a:solidFill>
                  <a:srgbClr val="248BDD"/>
                </a:solidFill>
                <a:ea typeface="Segoe UI" pitchFamily="34" charset="0"/>
              </a:rPr>
              <a:t>Other tools to extend TDD practices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393284"/>
          </a:xfrm>
        </p:spPr>
        <p:txBody>
          <a:bodyPr/>
          <a:lstStyle/>
          <a:p>
            <a:r>
              <a:rPr lang="en-US" dirty="0"/>
              <a:t>Using code coverage in Visual Studio 2015</a:t>
            </a:r>
          </a:p>
          <a:p>
            <a:endParaRPr lang="en-US" dirty="0"/>
          </a:p>
          <a:p>
            <a:r>
              <a:rPr lang="en-US" dirty="0"/>
              <a:t>Creating </a:t>
            </a:r>
            <a:r>
              <a:rPr lang="en-US" dirty="0" err="1"/>
              <a:t>IntelliTests</a:t>
            </a:r>
            <a:r>
              <a:rPr lang="en-US" dirty="0"/>
              <a:t> in Visual Studio 2015</a:t>
            </a:r>
          </a:p>
          <a:p>
            <a:endParaRPr lang="en-US" dirty="0"/>
          </a:p>
          <a:p>
            <a:r>
              <a:rPr lang="en-US" dirty="0"/>
              <a:t>Using Cucumber/</a:t>
            </a:r>
            <a:r>
              <a:rPr lang="en-US" dirty="0" err="1"/>
              <a:t>Specflow</a:t>
            </a:r>
            <a:r>
              <a:rPr lang="en-US" dirty="0"/>
              <a:t> in Visual Studio 2015</a:t>
            </a:r>
          </a:p>
        </p:txBody>
      </p:sp>
    </p:spTree>
    <p:extLst>
      <p:ext uri="{BB962C8B-B14F-4D97-AF65-F5344CB8AC3E}">
        <p14:creationId xmlns:p14="http://schemas.microsoft.com/office/powerpoint/2010/main" val="39706887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Development</a:t>
            </a: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body" sz="quarter" idx="10"/>
          </p:nvPr>
        </p:nvSpPr>
        <p:spPr>
          <a:xfrm>
            <a:off x="358570" y="1344828"/>
            <a:ext cx="11474238" cy="2630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800" dirty="0"/>
              <a:t>Integrate testing into the development process</a:t>
            </a:r>
          </a:p>
          <a:p>
            <a:pPr marL="0" indent="0">
              <a:buNone/>
            </a:pPr>
            <a:r>
              <a:rPr lang="en-GB" sz="2800" dirty="0"/>
              <a:t>Tests define what code </a:t>
            </a:r>
            <a:r>
              <a:rPr lang="en-GB" sz="2800" u="sng" dirty="0"/>
              <a:t>will</a:t>
            </a:r>
            <a:r>
              <a:rPr lang="en-GB" sz="2800" dirty="0"/>
              <a:t> do</a:t>
            </a:r>
          </a:p>
          <a:p>
            <a:pPr marL="0" indent="0">
              <a:buNone/>
            </a:pPr>
            <a:r>
              <a:rPr lang="en-GB" sz="2800" dirty="0"/>
              <a:t>	</a:t>
            </a:r>
            <a:r>
              <a:rPr lang="en-GB" sz="2800" dirty="0">
                <a:solidFill>
                  <a:schemeClr val="tx1"/>
                </a:solidFill>
                <a:latin typeface="+mn-lt"/>
              </a:rPr>
              <a:t>Tests come from specifications</a:t>
            </a:r>
          </a:p>
          <a:p>
            <a:pPr marL="224096" lvl="1" indent="0">
              <a:buNone/>
            </a:pPr>
            <a:r>
              <a:rPr lang="en-GB" sz="2800" dirty="0"/>
              <a:t>	Write code to pass tests</a:t>
            </a:r>
          </a:p>
          <a:p>
            <a:pPr marL="224096" lvl="1" indent="0">
              <a:buNone/>
            </a:pPr>
            <a:r>
              <a:rPr lang="en-GB" sz="2800" dirty="0"/>
              <a:t>	Don't write code that doesn't contribute to passing a test</a:t>
            </a:r>
          </a:p>
        </p:txBody>
      </p:sp>
      <p:pic>
        <p:nvPicPr>
          <p:cNvPr id="284676" name="Picture 4" descr="Document_WritingB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27642" y="4571405"/>
            <a:ext cx="673555" cy="1178898"/>
          </a:xfrm>
          <a:prstGeom prst="rect">
            <a:avLst/>
          </a:prstGeom>
          <a:noFill/>
        </p:spPr>
      </p:pic>
      <p:pic>
        <p:nvPicPr>
          <p:cNvPr id="284677" name="Picture 5" descr="Document_CheckList0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24022" y="4623767"/>
            <a:ext cx="726699" cy="1088458"/>
          </a:xfrm>
          <a:prstGeom prst="rect">
            <a:avLst/>
          </a:prstGeom>
          <a:noFill/>
        </p:spPr>
      </p:pic>
      <p:sp>
        <p:nvSpPr>
          <p:cNvPr id="284678" name="AutoShape 6"/>
          <p:cNvSpPr>
            <a:spLocks noChangeArrowheads="1"/>
          </p:cNvSpPr>
          <p:nvPr/>
        </p:nvSpPr>
        <p:spPr bwMode="auto">
          <a:xfrm>
            <a:off x="7923375" y="4595205"/>
            <a:ext cx="2212305" cy="1040858"/>
          </a:xfrm>
          <a:prstGeom prst="irregularSeal2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GB" sz="3198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Code</a:t>
            </a:r>
          </a:p>
        </p:txBody>
      </p:sp>
      <p:sp>
        <p:nvSpPr>
          <p:cNvPr id="284679" name="Freeform 7"/>
          <p:cNvSpPr>
            <a:spLocks/>
          </p:cNvSpPr>
          <p:nvPr/>
        </p:nvSpPr>
        <p:spPr bwMode="auto">
          <a:xfrm>
            <a:off x="3750453" y="5123567"/>
            <a:ext cx="892536" cy="165014"/>
          </a:xfrm>
          <a:custGeom>
            <a:avLst/>
            <a:gdLst/>
            <a:ahLst/>
            <a:cxnLst>
              <a:cxn ang="0">
                <a:pos x="571" y="59"/>
              </a:cxn>
              <a:cxn ang="0">
                <a:pos x="566" y="30"/>
              </a:cxn>
              <a:cxn ang="0">
                <a:pos x="561" y="0"/>
              </a:cxn>
              <a:cxn ang="0">
                <a:pos x="703" y="53"/>
              </a:cxn>
              <a:cxn ang="0">
                <a:pos x="800" y="91"/>
              </a:cxn>
              <a:cxn ang="0">
                <a:pos x="843" y="108"/>
              </a:cxn>
              <a:cxn ang="0">
                <a:pos x="832" y="113"/>
              </a:cxn>
              <a:cxn ang="0">
                <a:pos x="800" y="124"/>
              </a:cxn>
              <a:cxn ang="0">
                <a:pos x="703" y="158"/>
              </a:cxn>
              <a:cxn ang="0">
                <a:pos x="561" y="207"/>
              </a:cxn>
              <a:cxn ang="0">
                <a:pos x="571" y="149"/>
              </a:cxn>
              <a:cxn ang="0">
                <a:pos x="0" y="108"/>
              </a:cxn>
              <a:cxn ang="0">
                <a:pos x="571" y="59"/>
              </a:cxn>
            </a:cxnLst>
            <a:rect l="0" t="0" r="r" b="b"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399"/>
          </a:p>
        </p:txBody>
      </p:sp>
      <p:sp>
        <p:nvSpPr>
          <p:cNvPr id="284680" name="Freeform 8"/>
          <p:cNvSpPr>
            <a:spLocks/>
          </p:cNvSpPr>
          <p:nvPr/>
        </p:nvSpPr>
        <p:spPr bwMode="auto">
          <a:xfrm>
            <a:off x="6660712" y="5123567"/>
            <a:ext cx="892536" cy="165014"/>
          </a:xfrm>
          <a:custGeom>
            <a:avLst/>
            <a:gdLst/>
            <a:ahLst/>
            <a:cxnLst>
              <a:cxn ang="0">
                <a:pos x="571" y="59"/>
              </a:cxn>
              <a:cxn ang="0">
                <a:pos x="566" y="30"/>
              </a:cxn>
              <a:cxn ang="0">
                <a:pos x="561" y="0"/>
              </a:cxn>
              <a:cxn ang="0">
                <a:pos x="703" y="53"/>
              </a:cxn>
              <a:cxn ang="0">
                <a:pos x="800" y="91"/>
              </a:cxn>
              <a:cxn ang="0">
                <a:pos x="843" y="108"/>
              </a:cxn>
              <a:cxn ang="0">
                <a:pos x="832" y="113"/>
              </a:cxn>
              <a:cxn ang="0">
                <a:pos x="800" y="124"/>
              </a:cxn>
              <a:cxn ang="0">
                <a:pos x="703" y="158"/>
              </a:cxn>
              <a:cxn ang="0">
                <a:pos x="561" y="207"/>
              </a:cxn>
              <a:cxn ang="0">
                <a:pos x="571" y="149"/>
              </a:cxn>
              <a:cxn ang="0">
                <a:pos x="0" y="108"/>
              </a:cxn>
              <a:cxn ang="0">
                <a:pos x="571" y="59"/>
              </a:cxn>
            </a:cxnLst>
            <a:rect l="0" t="0" r="r" b="b"/>
            <a:pathLst>
              <a:path w="843" h="207">
                <a:moveTo>
                  <a:pt x="571" y="59"/>
                </a:moveTo>
                <a:lnTo>
                  <a:pt x="566" y="30"/>
                </a:lnTo>
                <a:lnTo>
                  <a:pt x="561" y="0"/>
                </a:lnTo>
                <a:lnTo>
                  <a:pt x="703" y="53"/>
                </a:lnTo>
                <a:lnTo>
                  <a:pt x="800" y="91"/>
                </a:lnTo>
                <a:lnTo>
                  <a:pt x="843" y="108"/>
                </a:lnTo>
                <a:lnTo>
                  <a:pt x="832" y="113"/>
                </a:lnTo>
                <a:lnTo>
                  <a:pt x="800" y="124"/>
                </a:lnTo>
                <a:lnTo>
                  <a:pt x="703" y="158"/>
                </a:lnTo>
                <a:lnTo>
                  <a:pt x="561" y="207"/>
                </a:lnTo>
                <a:lnTo>
                  <a:pt x="571" y="149"/>
                </a:lnTo>
                <a:lnTo>
                  <a:pt x="0" y="108"/>
                </a:lnTo>
                <a:lnTo>
                  <a:pt x="571" y="59"/>
                </a:lnTo>
                <a:close/>
              </a:path>
            </a:pathLst>
          </a:custGeom>
          <a:solidFill>
            <a:srgbClr val="FF0000">
              <a:alpha val="75000"/>
            </a:srgb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399"/>
          </a:p>
        </p:txBody>
      </p:sp>
    </p:spTree>
    <p:extLst>
      <p:ext uri="{BB962C8B-B14F-4D97-AF65-F5344CB8AC3E}">
        <p14:creationId xmlns:p14="http://schemas.microsoft.com/office/powerpoint/2010/main" val="3654136775"/>
      </p:ext>
    </p:extLst>
  </p:cSld>
  <p:clrMapOvr>
    <a:masterClrMapping/>
  </p:clrMapOvr>
  <p:transition spd="slow">
    <p:push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coverage</a:t>
            </a:r>
          </a:p>
        </p:txBody>
      </p:sp>
      <p:sp>
        <p:nvSpPr>
          <p:cNvPr id="11" name="Text Placeholder 2"/>
          <p:cNvSpPr txBox="1">
            <a:spLocks/>
          </p:cNvSpPr>
          <p:nvPr/>
        </p:nvSpPr>
        <p:spPr>
          <a:xfrm>
            <a:off x="1188301" y="1773127"/>
            <a:ext cx="1878013" cy="187553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4400" kern="1200" spc="-1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98"/>
              <a:t> </a:t>
            </a:r>
            <a:endParaRPr lang="en-US" sz="4398" dirty="0"/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186875" y="3761837"/>
            <a:ext cx="1878013" cy="187553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4400" kern="1200" spc="-1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398"/>
              <a:t> </a:t>
            </a:r>
            <a:endParaRPr lang="en-US" sz="4398" dirty="0"/>
          </a:p>
        </p:txBody>
      </p:sp>
      <p:sp>
        <p:nvSpPr>
          <p:cNvPr id="13" name="Content Placeholder 4"/>
          <p:cNvSpPr txBox="1">
            <a:spLocks/>
          </p:cNvSpPr>
          <p:nvPr/>
        </p:nvSpPr>
        <p:spPr>
          <a:xfrm>
            <a:off x="3180081" y="1769951"/>
            <a:ext cx="7845080" cy="385204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4400" kern="1200" spc="-1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12648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400" i="1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16152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1219535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 spc="-7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3722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3490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3257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3025" indent="-304884" algn="l" defTabSz="121953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3598" dirty="0">
                <a:solidFill>
                  <a:srgbClr val="248BDD"/>
                </a:solidFill>
              </a:rPr>
              <a:t>Drill down into your classes to see exactly which methods are not covered</a:t>
            </a:r>
          </a:p>
          <a:p>
            <a:pPr>
              <a:lnSpc>
                <a:spcPct val="120000"/>
              </a:lnSpc>
            </a:pPr>
            <a:endParaRPr lang="en-US" sz="3598" dirty="0">
              <a:solidFill>
                <a:srgbClr val="248BDD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598" dirty="0">
                <a:solidFill>
                  <a:srgbClr val="248BDD"/>
                </a:solidFill>
              </a:rPr>
              <a:t>Do not overanalyze this metric</a:t>
            </a:r>
          </a:p>
          <a:p>
            <a:pPr>
              <a:lnSpc>
                <a:spcPct val="120000"/>
              </a:lnSpc>
            </a:pPr>
            <a:r>
              <a:rPr lang="en-US" sz="3598" dirty="0">
                <a:solidFill>
                  <a:srgbClr val="248BDD"/>
                </a:solidFill>
              </a:rPr>
              <a:t>100% is not reasonable coverage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014" y="2186009"/>
            <a:ext cx="1199733" cy="104976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303" y="4142597"/>
            <a:ext cx="1273155" cy="1114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251688"/>
      </p:ext>
    </p:extLst>
  </p:cSld>
  <p:clrMapOvr>
    <a:masterClrMapping/>
  </p:clrMapOvr>
  <p:transition>
    <p:fade/>
  </p:transition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completeness of testing efforts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58569" y="2062070"/>
            <a:ext cx="5378549" cy="3053144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Use Code Coverage to analyze the blocks of code in your solution that is covered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Drill down to methods to view lines of code covered and not covered</a:t>
            </a:r>
          </a:p>
        </p:txBody>
      </p:sp>
      <p:pic>
        <p:nvPicPr>
          <p:cNvPr id="1026" name="Picture 2" descr="C:\Users\sachi\AppData\Local\Temp\SNAGHTMLb21c40a.PNG"/>
          <p:cNvPicPr>
            <a:picLocks noGrp="1" noChangeAspect="1" noChangeArrowheads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9"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36176"/>
      </p:ext>
    </p:extLst>
  </p:cSld>
  <p:clrMapOvr>
    <a:masterClrMapping/>
  </p:clrMapOvr>
  <p:transition>
    <p:fade/>
  </p:transition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Acceptance TDD (ATDD)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597794"/>
            <a:ext cx="11474238" cy="4340993"/>
          </a:xfrm>
        </p:spPr>
        <p:txBody>
          <a:bodyPr>
            <a:normAutofit fontScale="92500" lnSpcReduction="10000"/>
          </a:bodyPr>
          <a:lstStyle/>
          <a:p>
            <a:r>
              <a:rPr lang="en-US" sz="4000" dirty="0"/>
              <a:t>Create single acceptance test</a:t>
            </a:r>
          </a:p>
          <a:p>
            <a:endParaRPr lang="en-US" sz="4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000" dirty="0"/>
              <a:t>Write just enough production functionality/code to fulfill the test</a:t>
            </a:r>
          </a:p>
          <a:p>
            <a:endParaRPr lang="en-US" sz="4000" dirty="0"/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sz="4000" dirty="0"/>
              <a:t>Specify detailed, executable requirements on just-in-time (JIT) basis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42465488"/>
      </p:ext>
    </p:extLst>
  </p:cSld>
  <p:clrMapOvr>
    <a:masterClrMapping/>
  </p:clrMapOvr>
  <p:transition>
    <p:fade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Behavior-Driven Development (BDD)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2773452"/>
          </a:xfrm>
        </p:spPr>
        <p:txBody>
          <a:bodyPr/>
          <a:lstStyle/>
          <a:p>
            <a:r>
              <a:rPr lang="en-US" dirty="0"/>
              <a:t>Derived from domain-driven design, building pieces of functionality consecutively</a:t>
            </a:r>
          </a:p>
          <a:p>
            <a:endParaRPr lang="en-US" dirty="0"/>
          </a:p>
          <a:p>
            <a:r>
              <a:rPr lang="en-US" dirty="0"/>
              <a:t>Usually executed in natural language format, also uses “Given…When…Then…” </a:t>
            </a:r>
          </a:p>
          <a:p>
            <a:endParaRPr lang="en-US" dirty="0"/>
          </a:p>
          <a:p>
            <a:r>
              <a:rPr lang="en-US" dirty="0"/>
              <a:t>Focuses on behavior of application, requirements and tests</a:t>
            </a:r>
          </a:p>
        </p:txBody>
      </p:sp>
      <p:sp>
        <p:nvSpPr>
          <p:cNvPr id="6" name="Rectangle 5"/>
          <p:cNvSpPr/>
          <p:nvPr/>
        </p:nvSpPr>
        <p:spPr>
          <a:xfrm>
            <a:off x="88490" y="6320984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2"/>
              </a:rPr>
              <a:t>https://en.wikipedia.org/wiki/Behavior-driven_development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82564206"/>
      </p:ext>
    </p:extLst>
  </p:cSld>
  <p:clrMapOvr>
    <a:masterClrMapping/>
  </p:clrMapOvr>
  <p:transition>
    <p:fade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Binding business requirements to .NET code with </a:t>
            </a:r>
            <a:r>
              <a:rPr lang="en-US" sz="4000" dirty="0" err="1"/>
              <a:t>Specflow</a:t>
            </a:r>
            <a:endParaRPr lang="en-US" sz="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58570" y="1914454"/>
            <a:ext cx="11474238" cy="3687676"/>
          </a:xfrm>
        </p:spPr>
        <p:txBody>
          <a:bodyPr/>
          <a:lstStyle/>
          <a:p>
            <a:r>
              <a:rPr lang="en-US" dirty="0"/>
              <a:t>Part of the Cucumber family of products</a:t>
            </a:r>
          </a:p>
          <a:p>
            <a:endParaRPr lang="en-US" dirty="0"/>
          </a:p>
          <a:p>
            <a:r>
              <a:rPr lang="en-US" dirty="0"/>
              <a:t>Corresponds to Behavior-Driven Development (BDD) and Acceptance Test-Driven Development (ATDD)</a:t>
            </a:r>
          </a:p>
          <a:p>
            <a:endParaRPr lang="en-US" dirty="0"/>
          </a:p>
          <a:p>
            <a:r>
              <a:rPr lang="en-US" dirty="0"/>
              <a:t>Describe behavior of system using human-readable syntax with specifications</a:t>
            </a:r>
          </a:p>
          <a:p>
            <a:endParaRPr lang="en-US" dirty="0"/>
          </a:p>
          <a:p>
            <a:r>
              <a:rPr lang="en-US" dirty="0"/>
              <a:t>Bind test specifications to application code for automated testing</a:t>
            </a:r>
          </a:p>
        </p:txBody>
      </p:sp>
    </p:spTree>
    <p:extLst>
      <p:ext uri="{BB962C8B-B14F-4D97-AF65-F5344CB8AC3E}">
        <p14:creationId xmlns:p14="http://schemas.microsoft.com/office/powerpoint/2010/main" val="4130141325"/>
      </p:ext>
    </p:extLst>
  </p:cSld>
  <p:clrMapOvr>
    <a:masterClrMapping/>
  </p:clrMapOvr>
  <p:transition>
    <p:fade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456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Quotes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58570" y="1344828"/>
            <a:ext cx="11474238" cy="4067845"/>
          </a:xfrm>
        </p:spPr>
        <p:txBody>
          <a:bodyPr/>
          <a:lstStyle/>
          <a:p>
            <a:r>
              <a:rPr lang="en-US" dirty="0"/>
              <a:t>"Whenever you are tempted to type something into a print statement or a debugger expression, write it as a test instead." </a:t>
            </a:r>
          </a:p>
          <a:p>
            <a:r>
              <a:rPr lang="en-US" dirty="0"/>
              <a:t>	- Martin Fowler</a:t>
            </a:r>
          </a:p>
          <a:p>
            <a:endParaRPr lang="en-US" dirty="0"/>
          </a:p>
          <a:p>
            <a:r>
              <a:rPr lang="en-US" dirty="0"/>
              <a:t>“Once you've been test infected, your attitude toward development is likely to change.”</a:t>
            </a:r>
          </a:p>
          <a:p>
            <a:r>
              <a:rPr lang="en-US" dirty="0"/>
              <a:t>	- Erich Gamma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816854"/>
      </p:ext>
    </p:extLst>
  </p:cSld>
  <p:clrMapOvr>
    <a:masterClrMapping/>
  </p:clrMapOvr>
  <p:transition>
    <p:fade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tests and Visual Studio 2015</a:t>
            </a:r>
          </a:p>
        </p:txBody>
      </p:sp>
    </p:spTree>
    <p:extLst>
      <p:ext uri="{BB962C8B-B14F-4D97-AF65-F5344CB8AC3E}">
        <p14:creationId xmlns:p14="http://schemas.microsoft.com/office/powerpoint/2010/main" val="3818417399"/>
      </p:ext>
    </p:extLst>
  </p:cSld>
  <p:clrMapOvr>
    <a:masterClrMapping/>
  </p:clrMapOvr>
  <p:transition>
    <p:fade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tests in Test Explorer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58569" y="2062070"/>
            <a:ext cx="5378549" cy="25029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View results of all automated tests in a single window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Run playlists of tests for organization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Choose to run tests in parallel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5482" r="5482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99193"/>
      </p:ext>
    </p:extLst>
  </p:cSld>
  <p:clrMapOvr>
    <a:masterClrMapping/>
  </p:clrMapOvr>
  <p:transition>
    <p:fade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Viewing unit test history with CodeLens</a:t>
            </a:r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2837" r="12837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58569" y="2062070"/>
            <a:ext cx="5378549" cy="23918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information about code quickly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tx1"/>
                </a:solidFill>
                <a:ea typeface="Segoe UI Black" panose="020B0A02040204020203" pitchFamily="34" charset="0"/>
                <a:cs typeface="Segoe UI Black" panose="020B0A02040204020203" pitchFamily="34" charset="0"/>
              </a:rPr>
              <a:t>such as references, linked items in TFS, unit tests </a:t>
            </a:r>
          </a:p>
          <a:p>
            <a:pPr marL="0" indent="0">
              <a:buNone/>
            </a:pPr>
            <a:endParaRPr lang="en-US" sz="1400" dirty="0">
              <a:solidFill>
                <a:schemeClr val="tx1"/>
              </a:solidFill>
              <a:ea typeface="Segoe UI Black" panose="020B0A02040204020203" pitchFamily="34" charset="0"/>
              <a:cs typeface="Segoe UI Black" panose="020B0A02040204020203" pitchFamily="34" charset="0"/>
            </a:endParaRPr>
          </a:p>
          <a:p>
            <a:pPr marL="0" indent="0">
              <a:buNone/>
            </a:pPr>
            <a:r>
              <a:rPr lang="en-US" dirty="0"/>
              <a:t>Opens heads-up display before functions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Contact team in same window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347856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1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CC" val="1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19|12.|2.063|28.343|23.36|3.875|19.64|24.56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EMEID" val="9"/>
</p:tagLst>
</file>

<file path=ppt/theme/theme1.xml><?xml version="1.0" encoding="utf-8"?>
<a:theme xmlns:a="http://schemas.openxmlformats.org/drawingml/2006/main" name="WHITE TEMPLATE">
  <a:themeElements>
    <a:clrScheme name="Custom 6">
      <a:dk1>
        <a:srgbClr val="505050"/>
      </a:dk1>
      <a:lt1>
        <a:srgbClr val="FFFFFF"/>
      </a:lt1>
      <a:dk2>
        <a:srgbClr val="107C10"/>
      </a:dk2>
      <a:lt2>
        <a:srgbClr val="D5F7F6"/>
      </a:lt2>
      <a:accent1>
        <a:srgbClr val="107C10"/>
      </a:accent1>
      <a:accent2>
        <a:srgbClr val="0377D6"/>
      </a:accent2>
      <a:accent3>
        <a:srgbClr val="00B294"/>
      </a:accent3>
      <a:accent4>
        <a:srgbClr val="A80000"/>
      </a:accent4>
      <a:accent5>
        <a:srgbClr val="D83B01"/>
      </a:accent5>
      <a:accent6>
        <a:srgbClr val="FEB900"/>
      </a:accent6>
      <a:hlink>
        <a:srgbClr val="107C10"/>
      </a:hlink>
      <a:folHlink>
        <a:srgbClr val="107C10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Consumer_GREEN_1.potx" id="{E6351070-060E-4EB7-8FC9-7F6CD9537A4B}" vid="{9FBE0A09-7139-47DB-B6B8-8BE9F30C10C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MVA Template</Template>
  <TotalTime>0</TotalTime>
  <Words>2994</Words>
  <Application>Microsoft Office PowerPoint</Application>
  <PresentationFormat>Widescreen</PresentationFormat>
  <Paragraphs>665</Paragraphs>
  <Slides>100</Slides>
  <Notes>30</Notes>
  <HiddenSlides>9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100</vt:i4>
      </vt:variant>
    </vt:vector>
  </HeadingPairs>
  <TitlesOfParts>
    <vt:vector size="112" baseType="lpstr">
      <vt:lpstr>Arial</vt:lpstr>
      <vt:lpstr>Calibri</vt:lpstr>
      <vt:lpstr>Cambria Math</vt:lpstr>
      <vt:lpstr>Consolas</vt:lpstr>
      <vt:lpstr>Courier New</vt:lpstr>
      <vt:lpstr>Franklin Gothic Book</vt:lpstr>
      <vt:lpstr>Segoe UI</vt:lpstr>
      <vt:lpstr>Segoe UI Black</vt:lpstr>
      <vt:lpstr>Segoe UI Light</vt:lpstr>
      <vt:lpstr>Times New Roman</vt:lpstr>
      <vt:lpstr>Wingdings</vt:lpstr>
      <vt:lpstr>WHITE TEMPLATE</vt:lpstr>
      <vt:lpstr>Test-Driven Development</vt:lpstr>
      <vt:lpstr>PowerPoint Presentation</vt:lpstr>
      <vt:lpstr>PowerPoint Presentation</vt:lpstr>
      <vt:lpstr>Agenda</vt:lpstr>
      <vt:lpstr>Setting expectations</vt:lpstr>
      <vt:lpstr>Join the MVA community!</vt:lpstr>
      <vt:lpstr>Test-Driven Development in a nutshell</vt:lpstr>
      <vt:lpstr>“Test Driven-Development:  Clean code that works.”  – Ron Jeffries</vt:lpstr>
      <vt:lpstr>Test-Driven Development</vt:lpstr>
      <vt:lpstr>Two simple rules:</vt:lpstr>
      <vt:lpstr>Red/Green/Refactor</vt:lpstr>
      <vt:lpstr>Red/Green/Refactor</vt:lpstr>
      <vt:lpstr>Red/Green/Refactor - revisited</vt:lpstr>
      <vt:lpstr>The steps</vt:lpstr>
      <vt:lpstr>Who is this for?</vt:lpstr>
      <vt:lpstr>Why does TDD work?</vt:lpstr>
      <vt:lpstr>Value prop of TDD</vt:lpstr>
      <vt:lpstr>Other takeaways</vt:lpstr>
      <vt:lpstr>Fibonacci</vt:lpstr>
      <vt:lpstr>Fibonacci</vt:lpstr>
      <vt:lpstr>Bowling Kata</vt:lpstr>
      <vt:lpstr>Bowling Kata</vt:lpstr>
      <vt:lpstr>Bowling Kata - Scoring</vt:lpstr>
      <vt:lpstr>Bowling Kata - Design</vt:lpstr>
      <vt:lpstr>Bowling Kata - Design</vt:lpstr>
      <vt:lpstr>Bowling Kata</vt:lpstr>
      <vt:lpstr>Test-Driven Development by Example</vt:lpstr>
      <vt:lpstr>Test Driven Development  isn’t a silver bullet.</vt:lpstr>
      <vt:lpstr>Types of automated tests</vt:lpstr>
      <vt:lpstr>The testing tree</vt:lpstr>
      <vt:lpstr>Types of automated tests</vt:lpstr>
      <vt:lpstr>Unit tests – a definition</vt:lpstr>
      <vt:lpstr>Integration tests – a definition</vt:lpstr>
      <vt:lpstr>Automated UI tests – a definition</vt:lpstr>
      <vt:lpstr>Web performance tests – a definition</vt:lpstr>
      <vt:lpstr>Load tests – a definition</vt:lpstr>
      <vt:lpstr>Unit testing and Test-Driven Development</vt:lpstr>
      <vt:lpstr>Unit tests – a definition</vt:lpstr>
      <vt:lpstr>Another definition of a unit test</vt:lpstr>
      <vt:lpstr>Anatomy of a unit test</vt:lpstr>
      <vt:lpstr>Unit Tests must be...</vt:lpstr>
      <vt:lpstr>The power of unit tests</vt:lpstr>
      <vt:lpstr>Use the framework you want to use</vt:lpstr>
      <vt:lpstr>Advanced Unit Testing</vt:lpstr>
      <vt:lpstr>Stubs, Mock Objects, and Isolation Frameworks</vt:lpstr>
      <vt:lpstr>Stubs</vt:lpstr>
      <vt:lpstr>Mock Objects</vt:lpstr>
      <vt:lpstr>Stubs vs. Mock Objects</vt:lpstr>
      <vt:lpstr>Stubs vs. Mock Objects (cont.)</vt:lpstr>
      <vt:lpstr>Dynamic mocks basics</vt:lpstr>
      <vt:lpstr>Dynamic mocking types</vt:lpstr>
      <vt:lpstr>Partial mocks</vt:lpstr>
      <vt:lpstr>Isolation Frameworks - Rhino Mocks</vt:lpstr>
      <vt:lpstr>Isolation Frameworks - Moq</vt:lpstr>
      <vt:lpstr>Isolation Frameworks</vt:lpstr>
      <vt:lpstr>Stubs vs. Mocks vs. Fakes</vt:lpstr>
      <vt:lpstr>Shims</vt:lpstr>
      <vt:lpstr>Stubs vs. Shims</vt:lpstr>
      <vt:lpstr>Isolation Frameworks - Microsoft Fakes (was Moles)</vt:lpstr>
      <vt:lpstr>Isolation Frameworks</vt:lpstr>
      <vt:lpstr>What qualities make up good tests?</vt:lpstr>
      <vt:lpstr>Bad tests, bad designs</vt:lpstr>
      <vt:lpstr>What makes up a good unit test?</vt:lpstr>
      <vt:lpstr>What should you test?</vt:lpstr>
      <vt:lpstr>How does TDD relate to Extreme Programming?</vt:lpstr>
      <vt:lpstr>When should you delete tests?</vt:lpstr>
      <vt:lpstr>Working with legacy code</vt:lpstr>
      <vt:lpstr>There’s no easy solution  to test legacy code. </vt:lpstr>
      <vt:lpstr>Factors that affect testing legacy code</vt:lpstr>
      <vt:lpstr>Code Metrics</vt:lpstr>
      <vt:lpstr>Metric: class coupling</vt:lpstr>
      <vt:lpstr>Metric: class inheritance</vt:lpstr>
      <vt:lpstr>Metric: lines of code</vt:lpstr>
      <vt:lpstr>Metric: cyclomatic complexity</vt:lpstr>
      <vt:lpstr>Metric: maintainability index</vt:lpstr>
      <vt:lpstr>Sprout method</vt:lpstr>
      <vt:lpstr>Sprout class</vt:lpstr>
      <vt:lpstr>Wrap method</vt:lpstr>
      <vt:lpstr>Creating IntelliTests in Visual Studio 2015</vt:lpstr>
      <vt:lpstr>Further resources for testing legacy code</vt:lpstr>
      <vt:lpstr>Refactoring, in 464 pages</vt:lpstr>
      <vt:lpstr>TDD Patterns and Practices</vt:lpstr>
      <vt:lpstr>Red/Green/Refactor</vt:lpstr>
      <vt:lpstr>Red Patterns</vt:lpstr>
      <vt:lpstr>Green Patterns</vt:lpstr>
      <vt:lpstr>Refactor Patterns</vt:lpstr>
      <vt:lpstr>Extending TDD</vt:lpstr>
      <vt:lpstr>Paths to grow from TDD</vt:lpstr>
      <vt:lpstr>Other tools to extend TDD practices</vt:lpstr>
      <vt:lpstr>Code coverage</vt:lpstr>
      <vt:lpstr>Display completeness of testing efforts</vt:lpstr>
      <vt:lpstr>Acceptance TDD (ATDD)</vt:lpstr>
      <vt:lpstr>Behavior-Driven Development (BDD)</vt:lpstr>
      <vt:lpstr>Binding business requirements to .NET code with Specflow</vt:lpstr>
      <vt:lpstr>PowerPoint Presentation</vt:lpstr>
      <vt:lpstr>Quotes</vt:lpstr>
      <vt:lpstr>Automated tests and Visual Studio 2015</vt:lpstr>
      <vt:lpstr>Running tests in Test Explorer</vt:lpstr>
      <vt:lpstr>Viewing unit test history with CodeLens</vt:lpstr>
      <vt:lpstr>Triggering automated tests in build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2016-05-03T22:37:28Z</dcterms:created>
  <dcterms:modified xsi:type="dcterms:W3CDTF">2016-05-03T22:37:36Z</dcterms:modified>
</cp:coreProperties>
</file>